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62" r:id="rId17"/>
    <p:sldId id="263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0773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2" autoAdjust="0"/>
    <p:restoredTop sz="98544" autoAdjust="0"/>
  </p:normalViewPr>
  <p:slideViewPr>
    <p:cSldViewPr>
      <p:cViewPr varScale="1">
        <p:scale>
          <a:sx n="70" d="100"/>
          <a:sy n="70" d="100"/>
        </p:scale>
        <p:origin x="-4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pPr>
              <a:defRPr/>
            </a:pPr>
            <a:fld id="{11F6B250-F437-4CA5-B68C-F80749BA5A49}" type="datetimeFigureOut">
              <a:rPr lang="en-US"/>
              <a:pPr>
                <a:defRPr/>
              </a:pPr>
              <a:t>8/12/2011</a:t>
            </a:fld>
            <a:endParaRPr 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1883"/>
            <a:ext cx="2971800" cy="45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21883"/>
            <a:ext cx="2971800" cy="45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pPr>
              <a:defRPr/>
            </a:pPr>
            <a:fld id="{3DECC5AC-DC13-4F25-98F8-AB5EFC0A2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ahoma" charset="0"/>
              </a:defRPr>
            </a:lvl1pPr>
          </a:lstStyle>
          <a:p>
            <a:pPr>
              <a:defRPr/>
            </a:pPr>
            <a:fld id="{DCAE8A40-F605-43F2-A455-DF63D57D5238}" type="datetimeFigureOut">
              <a:rPr lang="en-US"/>
              <a:pPr>
                <a:defRPr/>
              </a:pPr>
              <a:t>8/12/2011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7075" cy="3403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11730"/>
            <a:ext cx="5486400" cy="4084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1883"/>
            <a:ext cx="2971800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21883"/>
            <a:ext cx="2971800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ahoma" charset="0"/>
              </a:defRPr>
            </a:lvl1pPr>
          </a:lstStyle>
          <a:p>
            <a:pPr>
              <a:defRPr/>
            </a:pPr>
            <a:fld id="{85D3CFD6-32D8-4590-B309-86D98A738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D1FDFA-30ED-41A6-A1B7-311D7EBC7F9C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A4B2D4-57CE-4CA1-B613-6B0E84469506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8276D8-2A12-481A-B1E8-614885FD43DF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208510-AD98-4ECC-8D62-E3FF845ABF1B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425A2B-8328-4E46-B5FA-42272D538AFC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DEFF72-26DC-4126-BE9D-64B9E99CB099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CF8AA2C-6878-4EFF-8159-A6E1C85561E6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E0F9BB-525E-402A-BCF4-2223CF2EFF80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70B16B-8A36-49DB-9A2A-06A1C7768693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E85BB9-7FD8-4132-9D7C-8CF7AE219F19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CBF5EE-F542-49EF-A528-A3955F415B62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09FE6B-E8F6-4690-B2FD-6C77B9F9A2CC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6CF820-CC63-4FDA-99D7-E47EF5B64128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EFF7C2-8FE4-4FC8-A7A4-DC3C7BAF4429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6DDE76-B88E-4E2E-A8CB-8D5A2743A9B9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FE9F7B-0492-4C9F-B6E3-5CC726520805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2EAADE-1E86-4F3F-A392-18F141C0F381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BBFB42-15D2-490D-B8AB-2B9A0F18E0F8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AD89B8-CCD4-4041-B91A-C187170B9C70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B5BD1B-3F91-4C07-8333-89D62D56F1C1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DE6FE9-60CB-449C-8E00-10300B93C382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797DCB-51C9-404D-8AF0-A00CBB0DDBC2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976D19-030B-45AC-A204-E53D7C008B10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8CC0D9-7DA5-404A-98D0-E6BC07273AF2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B5E68B-9A8B-420E-8332-5AB81A405FA6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ADF020-3DB7-4623-A038-5DA7ED36963E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2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8DBB184-1AF5-4616-8AD0-9AF23BC69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8B8B6-F7FB-4784-950F-8345C8D90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DDAAA-BE7F-4F6C-9871-29AB5EBF3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C6B8D-4908-405E-A98F-86BAC60B9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5B319-8549-453D-AAB2-670EAD3D3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6CE31-CBC1-410A-8306-39D5EC02B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0EA18-9F3E-4720-BF60-EAB54B746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9750A-3D95-4BC8-A754-2BB5EFCB7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E7FF4-BA73-4C48-BEDE-E419211E13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13416-1E94-4EF4-B1CD-7B24D2D4F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91304-58D6-4962-A194-C2F37E926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4211F-BCE8-48F3-B76C-CBE9F77B9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ahoma" charset="0"/>
              </a:defRPr>
            </a:lvl1pPr>
          </a:lstStyle>
          <a:p>
            <a:pPr>
              <a:defRPr/>
            </a:pPr>
            <a:fld id="{0FDADEC7-095C-4969-9216-FB50FA29D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  <p:bldP spid="820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20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20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20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20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20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Stems List 4!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209800"/>
          </a:xfrm>
        </p:spPr>
        <p:txBody>
          <a:bodyPr/>
          <a:lstStyle/>
          <a:p>
            <a:pPr eaLnBrk="1" hangingPunct="1"/>
            <a:r>
              <a:rPr lang="en-US" dirty="0" smtClean="0"/>
              <a:t>Stems tests are </a:t>
            </a:r>
            <a:r>
              <a:rPr lang="en-US" smtClean="0"/>
              <a:t>on Tuesdays.</a:t>
            </a:r>
            <a:endParaRPr lang="en-US" baseline="30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2049462" cy="1462087"/>
          </a:xfrm>
        </p:spPr>
        <p:txBody>
          <a:bodyPr/>
          <a:lstStyle/>
          <a:p>
            <a:pPr eaLnBrk="1" hangingPunct="1"/>
            <a:r>
              <a:rPr lang="en-US" smtClean="0"/>
              <a:t>punct-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09800"/>
            <a:ext cx="3814763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punctual </a:t>
            </a:r>
          </a:p>
          <a:p>
            <a:pPr eaLnBrk="1" hangingPunct="1"/>
            <a:r>
              <a:rPr lang="en-US" sz="2800" smtClean="0"/>
              <a:t>punctuation</a:t>
            </a:r>
          </a:p>
          <a:p>
            <a:pPr eaLnBrk="1" hangingPunct="1"/>
            <a:r>
              <a:rPr lang="en-US" sz="2800" smtClean="0"/>
              <a:t>puncture</a:t>
            </a:r>
          </a:p>
          <a:p>
            <a:pPr eaLnBrk="1" hangingPunct="1"/>
            <a:r>
              <a:rPr lang="en-US" sz="2800" smtClean="0"/>
              <a:t>acupuncture 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3600" smtClean="0">
                <a:solidFill>
                  <a:srgbClr val="CC3300"/>
                </a:solidFill>
              </a:rPr>
              <a:t>point !!!!!!!</a:t>
            </a:r>
          </a:p>
        </p:txBody>
      </p:sp>
      <p:pic>
        <p:nvPicPr>
          <p:cNvPr id="12292" name="Picture 9" descr="http://images.google.com/url?source=imgres&amp;ct=img&amp;q=http://www.holachospital.com/images/accu3.jpg&amp;usg=AFQjCNENVVz0daSZBKj-8ByKB-9zNwYGIg"/>
          <p:cNvPicPr>
            <a:picLocks noChangeAspect="1" noChangeArrowheads="1"/>
          </p:cNvPicPr>
          <p:nvPr/>
        </p:nvPicPr>
        <p:blipFill>
          <a:blip r:embed="rId3" cstate="print"/>
          <a:srcRect l="8000"/>
          <a:stretch>
            <a:fillRect/>
          </a:stretch>
        </p:blipFill>
        <p:spPr bwMode="auto">
          <a:xfrm>
            <a:off x="3581400" y="1219200"/>
            <a:ext cx="5257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utoUpdateAnimBg="0"/>
      <p:bldP spid="307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1516062" cy="1462087"/>
          </a:xfrm>
        </p:spPr>
        <p:txBody>
          <a:bodyPr/>
          <a:lstStyle/>
          <a:p>
            <a:pPr eaLnBrk="1" hangingPunct="1"/>
            <a:r>
              <a:rPr lang="en-US" smtClean="0"/>
              <a:t>ject-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514600"/>
            <a:ext cx="6553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conjecture (to throw out an idea)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projectile (something thrown)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interjection (a word that is thrown at the beginning of a sentence, or a comment thrown into a conversation)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Interject (to interrupt by throwing a comment into a conversation)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Eject (object ??)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dirty="0" smtClean="0">
                <a:solidFill>
                  <a:srgbClr val="CC3300"/>
                </a:solidFill>
              </a:rPr>
              <a:t>throw !!!!!</a:t>
            </a:r>
          </a:p>
        </p:txBody>
      </p:sp>
      <p:pic>
        <p:nvPicPr>
          <p:cNvPr id="13316" name="Picture 9" descr="http://images.google.com/url?source=imgres&amp;ct=img&amp;q=http://anonymousradioshow.files.wordpress.com/2009/04/taser-xrep.jpg&amp;usg=AFQjCNE9D5MKUXYrrPdGVMdecTPN25jFm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90500"/>
            <a:ext cx="5181600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utoUpdateAnimBg="0"/>
      <p:bldP spid="307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-tion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514600"/>
            <a:ext cx="3814763" cy="3276600"/>
          </a:xfrm>
        </p:spPr>
        <p:txBody>
          <a:bodyPr/>
          <a:lstStyle/>
          <a:p>
            <a:pPr eaLnBrk="1" hangingPunct="1"/>
            <a:r>
              <a:rPr lang="en-US" sz="2800" smtClean="0"/>
              <a:t>graduation</a:t>
            </a:r>
          </a:p>
          <a:p>
            <a:pPr eaLnBrk="1" hangingPunct="1"/>
            <a:r>
              <a:rPr lang="en-US" sz="2800" smtClean="0"/>
              <a:t>activation</a:t>
            </a:r>
          </a:p>
          <a:p>
            <a:pPr eaLnBrk="1" hangingPunct="1"/>
            <a:r>
              <a:rPr lang="en-US" sz="2800" smtClean="0"/>
              <a:t>promotion</a:t>
            </a:r>
          </a:p>
          <a:p>
            <a:pPr eaLnBrk="1" hangingPunct="1"/>
            <a:r>
              <a:rPr lang="en-US" sz="2800" smtClean="0"/>
              <a:t>creation</a:t>
            </a:r>
          </a:p>
          <a:p>
            <a:pPr eaLnBrk="1" hangingPunct="1"/>
            <a:r>
              <a:rPr lang="en-US" sz="2800" smtClean="0"/>
              <a:t>production</a:t>
            </a:r>
          </a:p>
          <a:p>
            <a:pPr eaLnBrk="1" hangingPunct="1"/>
            <a:endParaRPr lang="en-US" sz="280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3600" smtClean="0">
                <a:solidFill>
                  <a:srgbClr val="CC3300"/>
                </a:solidFill>
              </a:rPr>
              <a:t>act or state !!!!!!!</a:t>
            </a:r>
          </a:p>
        </p:txBody>
      </p:sp>
      <p:pic>
        <p:nvPicPr>
          <p:cNvPr id="14340" name="Picture 9" descr="http://images.google.com/url?source=imgres&amp;ct=img&amp;q=http://www.theaccidentalcommunicator.com/wp-content/uploads/2008/12/graduation.png&amp;usg=AFQjCNH5mUYnkpKkb-OzAC51caSCsDJGa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5375" y="533400"/>
            <a:ext cx="3476625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utoUpdateAnimBg="0"/>
      <p:bldP spid="307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loco-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362200"/>
            <a:ext cx="3814763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locomotion</a:t>
            </a:r>
          </a:p>
          <a:p>
            <a:pPr eaLnBrk="1" hangingPunct="1"/>
            <a:r>
              <a:rPr lang="en-US" sz="2800" smtClean="0"/>
              <a:t>locomotive</a:t>
            </a:r>
          </a:p>
          <a:p>
            <a:pPr eaLnBrk="1" hangingPunct="1"/>
            <a:r>
              <a:rPr lang="en-US" sz="2800" smtClean="0"/>
              <a:t>local</a:t>
            </a:r>
          </a:p>
          <a:p>
            <a:pPr eaLnBrk="1" hangingPunct="1"/>
            <a:r>
              <a:rPr lang="en-US" sz="2800" smtClean="0"/>
              <a:t>relocate</a:t>
            </a:r>
          </a:p>
          <a:p>
            <a:pPr eaLnBrk="1" hangingPunct="1"/>
            <a:r>
              <a:rPr lang="en-US" sz="2800" smtClean="0"/>
              <a:t>dislocate</a:t>
            </a:r>
          </a:p>
          <a:p>
            <a:pPr eaLnBrk="1" hangingPunct="1"/>
            <a:endParaRPr lang="en-US" sz="280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3600" smtClean="0">
                <a:solidFill>
                  <a:srgbClr val="CC3300"/>
                </a:solidFill>
              </a:rPr>
              <a:t>place !!!!!!!</a:t>
            </a:r>
          </a:p>
        </p:txBody>
      </p:sp>
      <p:pic>
        <p:nvPicPr>
          <p:cNvPr id="15364" name="Picture 12" descr="http://images.google.com/url?source=imgres&amp;ct=img&amp;q=http://www.theautochannel.com/news/2007/05/23/049011.1-lg.jpg&amp;usg=AFQjCNFD0gVuEx7gQZdUS0aYbPxSeUaXj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838200"/>
            <a:ext cx="5567363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utoUpdateAnimBg="0"/>
      <p:bldP spid="307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-dox-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438400"/>
            <a:ext cx="4343400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doxology</a:t>
            </a:r>
          </a:p>
          <a:p>
            <a:pPr eaLnBrk="1" hangingPunct="1"/>
            <a:r>
              <a:rPr lang="en-US" sz="2800" smtClean="0"/>
              <a:t>orthodox (traditional)</a:t>
            </a:r>
          </a:p>
          <a:p>
            <a:pPr eaLnBrk="1" hangingPunct="1"/>
            <a:r>
              <a:rPr lang="en-US" sz="2800" smtClean="0"/>
              <a:t>unorthodox (non-traditional)</a:t>
            </a:r>
          </a:p>
          <a:p>
            <a:pPr eaLnBrk="1" hangingPunct="1"/>
            <a:r>
              <a:rPr lang="en-US" sz="2800" smtClean="0"/>
              <a:t>paradox</a:t>
            </a:r>
          </a:p>
          <a:p>
            <a:pPr eaLnBrk="1" hangingPunct="1"/>
            <a:r>
              <a:rPr lang="en-US" sz="2800" smtClean="0"/>
              <a:t>indoctrinate</a:t>
            </a:r>
          </a:p>
          <a:p>
            <a:pPr eaLnBrk="1" hangingPunct="1"/>
            <a:endParaRPr lang="en-US" sz="280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3600" smtClean="0">
                <a:solidFill>
                  <a:srgbClr val="CC3300"/>
                </a:solidFill>
              </a:rPr>
              <a:t>opinion !!!!!!!</a:t>
            </a:r>
          </a:p>
        </p:txBody>
      </p:sp>
      <p:pic>
        <p:nvPicPr>
          <p:cNvPr id="16388" name="Picture 9" descr="http://images.google.com/url?source=imgres&amp;ct=img&amp;q=http://newsimg.bbc.co.uk/media/images/41188000/jpg/_41188910_orthodox_body_ap.jpg&amp;usg=AFQjCNFZl7FULfViZTPULFvgr2MkIulPb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143000"/>
            <a:ext cx="39624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648200" y="4572000"/>
            <a:ext cx="403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Priests in the Greek Orthodox church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utoUpdateAnimBg="0"/>
      <p:bldP spid="307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2125662" cy="1462087"/>
          </a:xfrm>
        </p:spPr>
        <p:txBody>
          <a:bodyPr/>
          <a:lstStyle/>
          <a:p>
            <a:pPr eaLnBrk="1" hangingPunct="1"/>
            <a:r>
              <a:rPr lang="en-US" smtClean="0"/>
              <a:t>amphi-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743200"/>
            <a:ext cx="3429000" cy="3048000"/>
          </a:xfrm>
        </p:spPr>
        <p:txBody>
          <a:bodyPr/>
          <a:lstStyle/>
          <a:p>
            <a:pPr eaLnBrk="1" hangingPunct="1"/>
            <a:r>
              <a:rPr lang="en-US" sz="2800" smtClean="0"/>
              <a:t>amphibious</a:t>
            </a:r>
          </a:p>
          <a:p>
            <a:pPr eaLnBrk="1" hangingPunct="1"/>
            <a:r>
              <a:rPr lang="en-US" sz="2800" smtClean="0"/>
              <a:t>amphibian</a:t>
            </a:r>
          </a:p>
          <a:p>
            <a:pPr eaLnBrk="1" hangingPunct="1"/>
            <a:r>
              <a:rPr lang="en-US" sz="2800" smtClean="0"/>
              <a:t>amphitheater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3600" smtClean="0">
                <a:solidFill>
                  <a:srgbClr val="CC3300"/>
                </a:solidFill>
              </a:rPr>
              <a:t>both !!!!!!!</a:t>
            </a:r>
          </a:p>
        </p:txBody>
      </p:sp>
      <p:pic>
        <p:nvPicPr>
          <p:cNvPr id="17412" name="Picture 6" descr="http://images.google.com/url?source=imgres&amp;ct=img&amp;q=http://www.blisstree.com/flyawaycafe/files/2007/07/hollywood-bowl-amphitheater.jpg&amp;usg=AFQjCNHKN1TdzmnWlq3zA-N0sOwEJidycg"/>
          <p:cNvPicPr>
            <a:picLocks noChangeAspect="1" noChangeArrowheads="1"/>
          </p:cNvPicPr>
          <p:nvPr/>
        </p:nvPicPr>
        <p:blipFill>
          <a:blip r:embed="rId3" cstate="print"/>
          <a:srcRect l="5000" r="6250"/>
          <a:stretch>
            <a:fillRect/>
          </a:stretch>
        </p:blipFill>
        <p:spPr bwMode="auto">
          <a:xfrm>
            <a:off x="3429000" y="914400"/>
            <a:ext cx="54102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utoUpdateAnimBg="0"/>
      <p:bldP spid="307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2125662" cy="1462087"/>
          </a:xfrm>
        </p:spPr>
        <p:txBody>
          <a:bodyPr/>
          <a:lstStyle/>
          <a:p>
            <a:pPr eaLnBrk="1" hangingPunct="1"/>
            <a:r>
              <a:rPr lang="en-US" smtClean="0"/>
              <a:t>magn-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286000"/>
            <a:ext cx="3814763" cy="42306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The Magna Carta (a famous historical document)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magnificent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magnanimous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magnate (a person of rank or power)</a:t>
            </a:r>
            <a:endParaRPr lang="en-US" sz="2800" smtClean="0">
              <a:solidFill>
                <a:srgbClr val="CC3300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smtClean="0">
                <a:solidFill>
                  <a:srgbClr val="CC3300"/>
                </a:solidFill>
              </a:rPr>
              <a:t>great !!!!!!!</a:t>
            </a:r>
          </a:p>
        </p:txBody>
      </p:sp>
      <p:pic>
        <p:nvPicPr>
          <p:cNvPr id="18436" name="Picture 6" descr="http://images.google.com/url?source=imgres&amp;ct=img&amp;q=http://www.smithco.nl/assets/images/Magna_Carta02.jpg&amp;usg=AFQjCNHCaAI68amwd3HpJuXg-hk69_zFw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28600"/>
            <a:ext cx="35941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8" descr="http://images.google.com/url?source=imgres&amp;ct=img&amp;q=http://static2.animepaper.net/upload/thumbs/scans/Magna-Carta/%255Blarge%255D%255BAnimePaper%255Dscans_Magna-Carta_chop912_51607.jpg&amp;usg=AFQjCNFUzDxn6H3Lj4KiqdsF6sHN2Kfbig"/>
          <p:cNvPicPr>
            <a:picLocks noChangeAspect="1" noChangeArrowheads="1"/>
          </p:cNvPicPr>
          <p:nvPr/>
        </p:nvPicPr>
        <p:blipFill>
          <a:blip r:embed="rId4" cstate="print"/>
          <a:srcRect l="19727" r="18904"/>
          <a:stretch>
            <a:fillRect/>
          </a:stretch>
        </p:blipFill>
        <p:spPr bwMode="auto">
          <a:xfrm>
            <a:off x="6781800" y="533400"/>
            <a:ext cx="21336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6553200" y="6019800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Anime: Magna Carta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utoUpdateAnimBg="0"/>
      <p:bldP spid="307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1592262" cy="1462087"/>
          </a:xfrm>
        </p:spPr>
        <p:txBody>
          <a:bodyPr/>
          <a:lstStyle/>
          <a:p>
            <a:pPr eaLnBrk="1" hangingPunct="1"/>
            <a:r>
              <a:rPr lang="en-US" smtClean="0"/>
              <a:t>eu-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209800"/>
            <a:ext cx="3814763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Eucharist</a:t>
            </a:r>
          </a:p>
          <a:p>
            <a:pPr eaLnBrk="1" hangingPunct="1"/>
            <a:r>
              <a:rPr lang="en-US" sz="2800" smtClean="0"/>
              <a:t>eulogy</a:t>
            </a:r>
          </a:p>
          <a:p>
            <a:pPr eaLnBrk="1" hangingPunct="1"/>
            <a:r>
              <a:rPr lang="en-US" sz="2800" smtClean="0"/>
              <a:t>euphemism </a:t>
            </a:r>
          </a:p>
          <a:p>
            <a:pPr eaLnBrk="1" hangingPunct="1"/>
            <a:r>
              <a:rPr lang="en-US" sz="2800" smtClean="0"/>
              <a:t>euphony (a good sound)</a:t>
            </a:r>
          </a:p>
          <a:p>
            <a:pPr eaLnBrk="1" hangingPunct="1"/>
            <a:r>
              <a:rPr lang="en-US" sz="2800" smtClean="0"/>
              <a:t>euthanasia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3600" smtClean="0">
                <a:solidFill>
                  <a:srgbClr val="CC3300"/>
                </a:solidFill>
              </a:rPr>
              <a:t>good !!!!!!!</a:t>
            </a:r>
          </a:p>
        </p:txBody>
      </p:sp>
      <p:pic>
        <p:nvPicPr>
          <p:cNvPr id="21506" name="Picture 2" descr="http://www.mewbox.com/blog/wp-content/uploads/2009/12/commun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762000"/>
            <a:ext cx="3868946" cy="4800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0" y="5943600"/>
            <a:ext cx="3810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Brandon picked this.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utoUpdateAnimBg="0"/>
      <p:bldP spid="307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2354262" cy="1462087"/>
          </a:xfrm>
        </p:spPr>
        <p:txBody>
          <a:bodyPr/>
          <a:lstStyle/>
          <a:p>
            <a:pPr eaLnBrk="1" hangingPunct="1"/>
            <a:r>
              <a:rPr lang="en-US" smtClean="0"/>
              <a:t>endo-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209800"/>
            <a:ext cx="3814763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endoskeleton</a:t>
            </a:r>
          </a:p>
          <a:p>
            <a:pPr eaLnBrk="1" hangingPunct="1"/>
            <a:r>
              <a:rPr lang="en-US" sz="2800" smtClean="0"/>
              <a:t>endocrine</a:t>
            </a:r>
          </a:p>
          <a:p>
            <a:pPr eaLnBrk="1" hangingPunct="1"/>
            <a:r>
              <a:rPr lang="en-US" sz="2800" smtClean="0"/>
              <a:t>endothermic (warm-blooded, as opposed to cold-blooded)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3600" smtClean="0">
                <a:solidFill>
                  <a:srgbClr val="CC3300"/>
                </a:solidFill>
              </a:rPr>
              <a:t>within !!!!!!!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3600" smtClean="0">
                <a:solidFill>
                  <a:srgbClr val="CC3300"/>
                </a:solidFill>
              </a:rPr>
              <a:t>(intra- also meant within)</a:t>
            </a:r>
          </a:p>
        </p:txBody>
      </p:sp>
      <p:pic>
        <p:nvPicPr>
          <p:cNvPr id="20484" name="Picture 6" descr="http://images.google.com/url?source=imgres&amp;ct=img&amp;q=http://affordablehousinginstitute.org/blogs/us/wp-content/uploads/imageshuman-endoskeleton-small.jpg&amp;usg=AFQjCNFM-CidE4ijjHiAgASQZsbhmGtV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9425" y="381000"/>
            <a:ext cx="30607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utoUpdateAnimBg="0"/>
      <p:bldP spid="3077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2354262" cy="1462087"/>
          </a:xfrm>
        </p:spPr>
        <p:txBody>
          <a:bodyPr/>
          <a:lstStyle/>
          <a:p>
            <a:pPr eaLnBrk="1" hangingPunct="1"/>
            <a:r>
              <a:rPr lang="en-US" smtClean="0"/>
              <a:t>phobia-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209800"/>
            <a:ext cx="4151313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arachnophobia (fear of spiders)</a:t>
            </a:r>
          </a:p>
          <a:p>
            <a:pPr eaLnBrk="1" hangingPunct="1"/>
            <a:r>
              <a:rPr lang="en-US" sz="2800" smtClean="0"/>
              <a:t>hydrophobia</a:t>
            </a:r>
          </a:p>
          <a:p>
            <a:pPr eaLnBrk="1" hangingPunct="1"/>
            <a:r>
              <a:rPr lang="en-US" sz="2800" smtClean="0"/>
              <a:t>xenophobia (fear of foreigners) </a:t>
            </a:r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3600" smtClean="0">
                <a:solidFill>
                  <a:srgbClr val="CC3300"/>
                </a:solidFill>
              </a:rPr>
              <a:t>fear !!!!!!!</a:t>
            </a:r>
          </a:p>
        </p:txBody>
      </p:sp>
      <p:pic>
        <p:nvPicPr>
          <p:cNvPr id="21508" name="Picture 6" descr="http://images.google.com/url?source=imgres&amp;ct=img&amp;q=http://www.luxuryhousingtrends.com/scary-halloween-spider.jpg&amp;usg=AFQjCNHGH9WiHy-PbR6VSgR58aZr4lrqS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4088" y="1447800"/>
            <a:ext cx="407511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utoUpdateAnimBg="0"/>
      <p:bldP spid="307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morph-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814762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metamorphosis</a:t>
            </a:r>
          </a:p>
          <a:p>
            <a:pPr eaLnBrk="1" hangingPunct="1"/>
            <a:r>
              <a:rPr lang="en-US" sz="2800" smtClean="0"/>
              <a:t>amorphous</a:t>
            </a:r>
          </a:p>
          <a:p>
            <a:pPr eaLnBrk="1" hangingPunct="1"/>
            <a:r>
              <a:rPr lang="en-US" sz="2800" smtClean="0"/>
              <a:t>Mesomorph</a:t>
            </a:r>
          </a:p>
          <a:p>
            <a:pPr eaLnBrk="1" hangingPunct="1"/>
            <a:r>
              <a:rPr lang="en-US" sz="2800" smtClean="0"/>
              <a:t>Morphine</a:t>
            </a:r>
          </a:p>
          <a:p>
            <a:pPr eaLnBrk="1" hangingPunct="1"/>
            <a:r>
              <a:rPr lang="en-US" sz="2800" smtClean="0"/>
              <a:t>Morpheus- Teon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3600" smtClean="0">
                <a:solidFill>
                  <a:srgbClr val="CC3300"/>
                </a:solidFill>
              </a:rPr>
              <a:t>shape !!!!!!!</a:t>
            </a:r>
          </a:p>
        </p:txBody>
      </p:sp>
      <p:pic>
        <p:nvPicPr>
          <p:cNvPr id="4100" name="Picture 8" descr="http://images.google.com/url?source=imgres&amp;ct=img&amp;q=http://www.geekologie.com/2009/03/03/masterformer%25201.JPG&amp;usg=AFQjCNE-ndniTUj-UeetOyVlSjk2L4Ef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990600"/>
            <a:ext cx="428625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utoUpdateAnimBg="0"/>
      <p:bldP spid="307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2201862" cy="1462087"/>
          </a:xfrm>
        </p:spPr>
        <p:txBody>
          <a:bodyPr/>
          <a:lstStyle/>
          <a:p>
            <a:pPr eaLnBrk="1" hangingPunct="1"/>
            <a:r>
              <a:rPr lang="en-US" smtClean="0"/>
              <a:t>ortho-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438400"/>
            <a:ext cx="3814763" cy="3429000"/>
          </a:xfrm>
        </p:spPr>
        <p:txBody>
          <a:bodyPr/>
          <a:lstStyle/>
          <a:p>
            <a:pPr eaLnBrk="1" hangingPunct="1"/>
            <a:r>
              <a:rPr lang="en-US" sz="2800" smtClean="0"/>
              <a:t>orthodontist</a:t>
            </a:r>
          </a:p>
          <a:p>
            <a:pPr eaLnBrk="1" hangingPunct="1"/>
            <a:r>
              <a:rPr lang="en-US" sz="2800" smtClean="0"/>
              <a:t>orthopedist</a:t>
            </a:r>
          </a:p>
          <a:p>
            <a:pPr eaLnBrk="1" hangingPunct="1"/>
            <a:r>
              <a:rPr lang="en-US" sz="2800" smtClean="0"/>
              <a:t>orthodontics</a:t>
            </a:r>
          </a:p>
          <a:p>
            <a:pPr eaLnBrk="1" hangingPunct="1"/>
            <a:r>
              <a:rPr lang="en-US" sz="2800" smtClean="0"/>
              <a:t>orthodox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3600" smtClean="0">
                <a:solidFill>
                  <a:srgbClr val="CC3300"/>
                </a:solidFill>
              </a:rPr>
              <a:t>straight !!!!!!!</a:t>
            </a:r>
          </a:p>
        </p:txBody>
      </p:sp>
      <p:pic>
        <p:nvPicPr>
          <p:cNvPr id="22532" name="Picture 6" descr="http://images.google.com/url?source=imgres&amp;ct=img&amp;q=http://www.mentalfloss.com/blogs/wp-content/uploads/2009/08/braces.jpg&amp;usg=AFQjCNFy6ikgL7TbVmLa-8MV-EzMLgXB9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371600"/>
            <a:ext cx="44037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utoUpdateAnimBg="0"/>
      <p:bldP spid="307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2125662" cy="1462087"/>
          </a:xfrm>
        </p:spPr>
        <p:txBody>
          <a:bodyPr/>
          <a:lstStyle/>
          <a:p>
            <a:pPr eaLnBrk="1" hangingPunct="1"/>
            <a:r>
              <a:rPr lang="en-US" smtClean="0"/>
              <a:t>-put-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286000"/>
            <a:ext cx="3814763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reputation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computer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dispute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Disreputable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Input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output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smtClean="0">
                <a:solidFill>
                  <a:srgbClr val="CC3300"/>
                </a:solidFill>
              </a:rPr>
              <a:t>think !!!!!!!</a:t>
            </a:r>
          </a:p>
        </p:txBody>
      </p:sp>
      <p:pic>
        <p:nvPicPr>
          <p:cNvPr id="23556" name="Picture 6" descr="http://images.google.com/url?source=imgres&amp;ct=img&amp;q=http://www.cpsc.gov/cpscpub/prerel/prhtml07/07011a.jpg&amp;usg=AFQjCNE58EWxkBTaqCK0SbGKfAKPVlV7Zw"/>
          <p:cNvPicPr>
            <a:picLocks noChangeAspect="1" noChangeArrowheads="1"/>
          </p:cNvPicPr>
          <p:nvPr/>
        </p:nvPicPr>
        <p:blipFill>
          <a:blip r:embed="rId3" cstate="print"/>
          <a:srcRect l="11000" t="3999" r="13000" b="2667"/>
          <a:stretch>
            <a:fillRect/>
          </a:stretch>
        </p:blipFill>
        <p:spPr bwMode="auto">
          <a:xfrm>
            <a:off x="4267200" y="1219200"/>
            <a:ext cx="43021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utoUpdateAnimBg="0"/>
      <p:bldP spid="3077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2201862" cy="1462087"/>
          </a:xfrm>
        </p:spPr>
        <p:txBody>
          <a:bodyPr/>
          <a:lstStyle/>
          <a:p>
            <a:pPr eaLnBrk="1" hangingPunct="1"/>
            <a:r>
              <a:rPr lang="en-US" smtClean="0"/>
              <a:t>ver-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590800"/>
            <a:ext cx="3814763" cy="3352800"/>
          </a:xfrm>
        </p:spPr>
        <p:txBody>
          <a:bodyPr/>
          <a:lstStyle/>
          <a:p>
            <a:pPr eaLnBrk="1" hangingPunct="1"/>
            <a:r>
              <a:rPr lang="en-US" sz="2800" smtClean="0"/>
              <a:t>verdict (to ‘say’ the ‘truth’)</a:t>
            </a:r>
          </a:p>
          <a:p>
            <a:pPr eaLnBrk="1" hangingPunct="1"/>
            <a:r>
              <a:rPr lang="en-US" sz="2800" smtClean="0"/>
              <a:t>verify</a:t>
            </a:r>
          </a:p>
          <a:p>
            <a:pPr eaLnBrk="1" hangingPunct="1"/>
            <a:r>
              <a:rPr lang="en-US" sz="2800" smtClean="0"/>
              <a:t>veracity </a:t>
            </a:r>
          </a:p>
          <a:p>
            <a:pPr eaLnBrk="1" hangingPunct="1"/>
            <a:r>
              <a:rPr lang="en-US" sz="2800" smtClean="0"/>
              <a:t>veritable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3600" smtClean="0">
                <a:solidFill>
                  <a:srgbClr val="CC3300"/>
                </a:solidFill>
              </a:rPr>
              <a:t>true !!!!!!!</a:t>
            </a:r>
          </a:p>
        </p:txBody>
      </p:sp>
      <p:pic>
        <p:nvPicPr>
          <p:cNvPr id="24580" name="Picture 6" descr="http://images.google.com/url?source=imgres&amp;ct=img&amp;q=http://www.solarnavigator.net/media/media_images/bbc_the_verdict_jury.jpg&amp;usg=AFQjCNGNsVUFUvvhk_husjU9GqTZ5uPg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295400"/>
            <a:ext cx="4762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utoUpdateAnimBg="0"/>
      <p:bldP spid="3077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1973262" cy="1462087"/>
          </a:xfrm>
        </p:spPr>
        <p:txBody>
          <a:bodyPr/>
          <a:lstStyle/>
          <a:p>
            <a:pPr eaLnBrk="1" hangingPunct="1"/>
            <a:r>
              <a:rPr lang="en-US" smtClean="0"/>
              <a:t>matri-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209800"/>
            <a:ext cx="3814763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matrimony</a:t>
            </a:r>
          </a:p>
          <a:p>
            <a:pPr eaLnBrk="1" hangingPunct="1"/>
            <a:r>
              <a:rPr lang="en-US" sz="2800" smtClean="0"/>
              <a:t>matriarch</a:t>
            </a:r>
          </a:p>
          <a:p>
            <a:pPr eaLnBrk="1" hangingPunct="1"/>
            <a:r>
              <a:rPr lang="en-US" sz="2800" smtClean="0"/>
              <a:t>matron (as in the matron of honor at a wedding)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3600" smtClean="0">
                <a:solidFill>
                  <a:srgbClr val="CC3300"/>
                </a:solidFill>
              </a:rPr>
              <a:t>mother!!!!!!!</a:t>
            </a:r>
          </a:p>
        </p:txBody>
      </p:sp>
      <p:pic>
        <p:nvPicPr>
          <p:cNvPr id="25604" name="Picture 6" descr="http://images.google.com/url?source=imgres&amp;ct=img&amp;q=http://www.coconino.az.gov/uploadedImages/Health/mother%2520holding%2520baby.jpg&amp;usg=AFQjCNG_EjWS9Va27uI9S2kB79lQeQs3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609600"/>
            <a:ext cx="3810000" cy="571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utoUpdateAnimBg="0"/>
      <p:bldP spid="3077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1150938" y="685800"/>
            <a:ext cx="1897062" cy="990600"/>
          </a:xfrm>
        </p:spPr>
        <p:txBody>
          <a:bodyPr/>
          <a:lstStyle/>
          <a:p>
            <a:pPr eaLnBrk="1" hangingPunct="1"/>
            <a:r>
              <a:rPr lang="en-US" smtClean="0"/>
              <a:t>mega-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09800"/>
            <a:ext cx="3814763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megaphone</a:t>
            </a:r>
          </a:p>
          <a:p>
            <a:pPr eaLnBrk="1" hangingPunct="1"/>
            <a:r>
              <a:rPr lang="en-US" sz="2800" smtClean="0"/>
              <a:t>megahertz</a:t>
            </a:r>
          </a:p>
          <a:p>
            <a:pPr eaLnBrk="1" hangingPunct="1"/>
            <a:r>
              <a:rPr lang="en-US" sz="2800" smtClean="0"/>
              <a:t>megaton</a:t>
            </a:r>
          </a:p>
          <a:p>
            <a:pPr eaLnBrk="1" hangingPunct="1"/>
            <a:r>
              <a:rPr lang="en-US" sz="2800" smtClean="0"/>
              <a:t>megalomania</a:t>
            </a:r>
          </a:p>
          <a:p>
            <a:pPr eaLnBrk="1" hangingPunct="1"/>
            <a:r>
              <a:rPr lang="en-US" sz="2800" smtClean="0"/>
              <a:t>mega-size</a:t>
            </a:r>
          </a:p>
          <a:p>
            <a:pPr eaLnBrk="1" hangingPunct="1"/>
            <a:endParaRPr lang="en-US" sz="280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3600" smtClean="0">
                <a:solidFill>
                  <a:srgbClr val="CC3300"/>
                </a:solidFill>
              </a:rPr>
              <a:t>large !!!!!!!</a:t>
            </a:r>
          </a:p>
        </p:txBody>
      </p:sp>
      <p:pic>
        <p:nvPicPr>
          <p:cNvPr id="26628" name="Picture 6" descr="http://images.google.com/url?source=imgres&amp;ct=img&amp;q=http://shop.rabtron.co.za/catalog/images/megaphone%252030W.jpg&amp;usg=AFQjCNGWmgt_gqgEa03iLhf3Pwk1cw6y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6700" y="1143000"/>
            <a:ext cx="45339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utoUpdateAnimBg="0"/>
      <p:bldP spid="3077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pop-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362200"/>
            <a:ext cx="3814763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population</a:t>
            </a:r>
          </a:p>
          <a:p>
            <a:pPr eaLnBrk="1" hangingPunct="1"/>
            <a:r>
              <a:rPr lang="en-US" sz="2800" smtClean="0"/>
              <a:t>populate</a:t>
            </a:r>
          </a:p>
          <a:p>
            <a:pPr eaLnBrk="1" hangingPunct="1"/>
            <a:r>
              <a:rPr lang="en-US" sz="2800" smtClean="0"/>
              <a:t>popular</a:t>
            </a:r>
          </a:p>
          <a:p>
            <a:pPr eaLnBrk="1" hangingPunct="1"/>
            <a:r>
              <a:rPr lang="en-US" sz="2800" smtClean="0"/>
              <a:t>populist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3600" smtClean="0">
                <a:solidFill>
                  <a:srgbClr val="CC3300"/>
                </a:solidFill>
              </a:rPr>
              <a:t>people !!!!!!!</a:t>
            </a:r>
          </a:p>
        </p:txBody>
      </p:sp>
      <p:pic>
        <p:nvPicPr>
          <p:cNvPr id="27652" name="Picture 6" descr="World Popul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6163" y="990600"/>
            <a:ext cx="540543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utoUpdateAnimBg="0"/>
      <p:bldP spid="307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2278062" cy="1462087"/>
          </a:xfrm>
        </p:spPr>
        <p:txBody>
          <a:bodyPr/>
          <a:lstStyle/>
          <a:p>
            <a:pPr eaLnBrk="1" hangingPunct="1"/>
            <a:r>
              <a:rPr lang="en-US" smtClean="0"/>
              <a:t>sangui-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362200"/>
            <a:ext cx="3814763" cy="3429000"/>
          </a:xfrm>
        </p:spPr>
        <p:txBody>
          <a:bodyPr/>
          <a:lstStyle/>
          <a:p>
            <a:pPr eaLnBrk="1" hangingPunct="1"/>
            <a:r>
              <a:rPr lang="en-US" sz="2800" smtClean="0"/>
              <a:t>sangria</a:t>
            </a:r>
          </a:p>
          <a:p>
            <a:pPr eaLnBrk="1" hangingPunct="1"/>
            <a:r>
              <a:rPr lang="en-US" sz="2800" smtClean="0"/>
              <a:t>sanguine</a:t>
            </a:r>
          </a:p>
          <a:p>
            <a:pPr eaLnBrk="1" hangingPunct="1"/>
            <a:r>
              <a:rPr lang="en-US" sz="2800" smtClean="0"/>
              <a:t>sanguinary (as in describing a war)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3600" smtClean="0">
                <a:solidFill>
                  <a:srgbClr val="CC3300"/>
                </a:solidFill>
              </a:rPr>
              <a:t>blood !!!!!!!</a:t>
            </a:r>
          </a:p>
        </p:txBody>
      </p:sp>
      <p:pic>
        <p:nvPicPr>
          <p:cNvPr id="28676" name="Picture 6" descr="The coffin of Lance Corporal Dane Elson, who was killed in Afghanistan, at RAF Lyneham yesterd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143000"/>
            <a:ext cx="401002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utoUpdateAnimBg="0"/>
      <p:bldP spid="307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vest-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514600"/>
            <a:ext cx="3814763" cy="3429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vestibule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vest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vestment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Divestiture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Vestidos- Spanish for clothes or dress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solidFill>
                  <a:srgbClr val="CC3300"/>
                </a:solidFill>
              </a:rPr>
              <a:t>clothes !!!!!!!</a:t>
            </a:r>
          </a:p>
        </p:txBody>
      </p:sp>
      <p:pic>
        <p:nvPicPr>
          <p:cNvPr id="5124" name="Picture 8" descr="http://images.google.com/url?source=imgres&amp;ct=img&amp;q=http://www.woodburnchurch.org.uk/images/hall-22.jpg&amp;usg=AFQjCNFyhsVW9TPumULBumVmJxWoAkvV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9600" y="685800"/>
            <a:ext cx="568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utoUpdateAnimBg="0"/>
      <p:bldP spid="307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1820862" cy="1462087"/>
          </a:xfrm>
        </p:spPr>
        <p:txBody>
          <a:bodyPr/>
          <a:lstStyle/>
          <a:p>
            <a:pPr eaLnBrk="1" hangingPunct="1"/>
            <a:r>
              <a:rPr lang="en-US" smtClean="0"/>
              <a:t>bene-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81200"/>
            <a:ext cx="3814763" cy="4114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benefit</a:t>
            </a:r>
          </a:p>
          <a:p>
            <a:pPr eaLnBrk="1" hangingPunct="1"/>
            <a:r>
              <a:rPr lang="en-US" sz="2800" dirty="0" err="1" smtClean="0"/>
              <a:t>Beneful</a:t>
            </a:r>
            <a:r>
              <a:rPr lang="en-US" sz="2800" dirty="0" smtClean="0"/>
              <a:t>, </a:t>
            </a:r>
            <a:r>
              <a:rPr lang="en-US" sz="2800" dirty="0" err="1" smtClean="0"/>
              <a:t>Benefiber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beneficial</a:t>
            </a:r>
          </a:p>
          <a:p>
            <a:pPr eaLnBrk="1" hangingPunct="1"/>
            <a:r>
              <a:rPr lang="en-US" sz="2800" dirty="0" smtClean="0"/>
              <a:t>benediction</a:t>
            </a:r>
          </a:p>
          <a:p>
            <a:pPr eaLnBrk="1" hangingPunct="1"/>
            <a:r>
              <a:rPr lang="en-US" sz="2800" dirty="0" smtClean="0"/>
              <a:t>benign (a non-cancerous tumor)</a:t>
            </a:r>
          </a:p>
          <a:p>
            <a:pPr eaLnBrk="1" hangingPunct="1"/>
            <a:r>
              <a:rPr lang="en-US" sz="2800" dirty="0" smtClean="0"/>
              <a:t>benevolent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3600" dirty="0" smtClean="0">
                <a:solidFill>
                  <a:srgbClr val="CC3300"/>
                </a:solidFill>
              </a:rPr>
              <a:t>good !!!!!!!</a:t>
            </a:r>
          </a:p>
        </p:txBody>
      </p:sp>
      <p:pic>
        <p:nvPicPr>
          <p:cNvPr id="6148" name="Picture 6" descr="Beneful® Original Dry Dog Fo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609600"/>
            <a:ext cx="3200400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utoUpdateAnimBg="0"/>
      <p:bldP spid="307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1897062" cy="1462087"/>
          </a:xfrm>
        </p:spPr>
        <p:txBody>
          <a:bodyPr/>
          <a:lstStyle/>
          <a:p>
            <a:pPr eaLnBrk="1" hangingPunct="1"/>
            <a:r>
              <a:rPr lang="en-US" smtClean="0"/>
              <a:t>pond-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209800"/>
            <a:ext cx="3814763" cy="3505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pound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ponder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ponderous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compound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preponderance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smtClean="0">
                <a:solidFill>
                  <a:srgbClr val="CC3300"/>
                </a:solidFill>
              </a:rPr>
              <a:t>heavy !!!!!!!</a:t>
            </a:r>
          </a:p>
        </p:txBody>
      </p:sp>
      <p:pic>
        <p:nvPicPr>
          <p:cNvPr id="7172" name="Picture 9" descr="http://images.google.com/url?source=imgres&amp;ct=img&amp;q=http://individual.utoronto.ca/xander/images/ThinkingMan_Rodin_328x284.jpg&amp;usg=AFQjCNE8ZZyuW0sz4iG6X97GYS-tRZL-sw"/>
          <p:cNvPicPr>
            <a:picLocks noChangeAspect="1" noChangeArrowheads="1"/>
          </p:cNvPicPr>
          <p:nvPr/>
        </p:nvPicPr>
        <p:blipFill>
          <a:blip r:embed="rId3" cstate="print"/>
          <a:srcRect l="14680" b="10001"/>
          <a:stretch>
            <a:fillRect/>
          </a:stretch>
        </p:blipFill>
        <p:spPr bwMode="auto">
          <a:xfrm>
            <a:off x="4038600" y="990600"/>
            <a:ext cx="433863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utoUpdateAnimBg="0"/>
      <p:bldP spid="307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1820862" cy="1462087"/>
          </a:xfrm>
        </p:spPr>
        <p:txBody>
          <a:bodyPr/>
          <a:lstStyle/>
          <a:p>
            <a:pPr eaLnBrk="1" hangingPunct="1"/>
            <a:r>
              <a:rPr lang="en-US" smtClean="0"/>
              <a:t>corp-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814762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Marine Corp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corpse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corpulent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Corporal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err="1" smtClean="0"/>
              <a:t>Americorp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corporation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dirty="0" smtClean="0">
                <a:solidFill>
                  <a:srgbClr val="CC3300"/>
                </a:solidFill>
              </a:rPr>
              <a:t>body !!!!!!!</a:t>
            </a:r>
          </a:p>
        </p:txBody>
      </p:sp>
      <p:pic>
        <p:nvPicPr>
          <p:cNvPr id="8196" name="Picture 9" descr="http://images.google.com/url?source=imgres&amp;ct=img&amp;q=http://scarefx.com/images/corpse_in_coffin.jpg&amp;usg=AFQjCNEZMyi-2BMd7knxTHxuBeFNySL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04800"/>
            <a:ext cx="2643188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utoUpdateAnimBg="0"/>
      <p:bldP spid="307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1973262" cy="1462087"/>
          </a:xfrm>
        </p:spPr>
        <p:txBody>
          <a:bodyPr/>
          <a:lstStyle/>
          <a:p>
            <a:pPr eaLnBrk="1" hangingPunct="1"/>
            <a:r>
              <a:rPr lang="en-US" smtClean="0"/>
              <a:t>dorm-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133600"/>
            <a:ext cx="3814763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dormant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dormitory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dorm (short for the above word)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dormir- (the Spanish word for sleep)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dormitorio (Spanish for a dormitory)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smtClean="0">
                <a:solidFill>
                  <a:srgbClr val="CC3300"/>
                </a:solidFill>
              </a:rPr>
              <a:t>sleep !!!!!!!</a:t>
            </a:r>
          </a:p>
        </p:txBody>
      </p:sp>
      <p:pic>
        <p:nvPicPr>
          <p:cNvPr id="9223" name="Picture 7" descr="Sharp_Hall_Dorm_Ro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447800"/>
            <a:ext cx="3962400" cy="31305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utoUpdateAnimBg="0"/>
      <p:bldP spid="307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pater-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438400"/>
            <a:ext cx="3814763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paternalistic</a:t>
            </a:r>
          </a:p>
          <a:p>
            <a:pPr eaLnBrk="1" hangingPunct="1"/>
            <a:r>
              <a:rPr lang="en-US" sz="2800" smtClean="0"/>
              <a:t>patriarch (male head of a family)</a:t>
            </a:r>
          </a:p>
          <a:p>
            <a:pPr eaLnBrk="1" hangingPunct="1"/>
            <a:r>
              <a:rPr lang="en-US" sz="2800" smtClean="0"/>
              <a:t>paternity</a:t>
            </a:r>
          </a:p>
          <a:p>
            <a:pPr eaLnBrk="1" hangingPunct="1"/>
            <a:r>
              <a:rPr lang="en-US" sz="2800" smtClean="0"/>
              <a:t>ex-patriate</a:t>
            </a:r>
          </a:p>
          <a:p>
            <a:pPr eaLnBrk="1" hangingPunct="1"/>
            <a:endParaRPr lang="en-US" sz="2800" smtClean="0"/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3600" smtClean="0">
                <a:solidFill>
                  <a:srgbClr val="CC3300"/>
                </a:solidFill>
              </a:rPr>
              <a:t>father !!!!!!!</a:t>
            </a:r>
          </a:p>
        </p:txBody>
      </p:sp>
      <p:pic>
        <p:nvPicPr>
          <p:cNvPr id="10244" name="Picture 11" descr="http://cdn.newsone.com/files/2009/06/father-children-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81000"/>
            <a:ext cx="42862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3" descr="http://images.google.com/url?source=imgres&amp;ct=img&amp;q=http://img.dailymail.co.uk/i/pix/2007/03_01/fatherREX_228x339.jpg&amp;usg=AFQjCNEnkZP1IUafz3ho7jw4DT9-41um8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20624">
            <a:off x="5218113" y="3244850"/>
            <a:ext cx="21717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2049462" cy="1462087"/>
          </a:xfrm>
        </p:spPr>
        <p:txBody>
          <a:bodyPr/>
          <a:lstStyle/>
          <a:p>
            <a:pPr eaLnBrk="1" hangingPunct="1"/>
            <a:r>
              <a:rPr lang="en-US" smtClean="0"/>
              <a:t>nov-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209800"/>
            <a:ext cx="5105400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novelty shop</a:t>
            </a:r>
          </a:p>
          <a:p>
            <a:pPr eaLnBrk="1" hangingPunct="1"/>
            <a:r>
              <a:rPr lang="en-US" sz="2800" smtClean="0"/>
              <a:t>novel (the adjective)</a:t>
            </a:r>
          </a:p>
          <a:p>
            <a:pPr eaLnBrk="1" hangingPunct="1"/>
            <a:r>
              <a:rPr lang="en-US" sz="2800" smtClean="0"/>
              <a:t>novice</a:t>
            </a:r>
          </a:p>
          <a:p>
            <a:pPr eaLnBrk="1" hangingPunct="1"/>
            <a:r>
              <a:rPr lang="en-US" sz="2800" smtClean="0"/>
              <a:t>Nova Scotia</a:t>
            </a:r>
          </a:p>
          <a:p>
            <a:pPr eaLnBrk="1" hangingPunct="1"/>
            <a:r>
              <a:rPr lang="en-US" sz="2800" smtClean="0"/>
              <a:t>renovate (to make like new)</a:t>
            </a:r>
          </a:p>
          <a:p>
            <a:pPr eaLnBrk="1" hangingPunct="1"/>
            <a:r>
              <a:rPr lang="en-US" sz="2800" smtClean="0"/>
              <a:t>innovation (a new invention)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3600" smtClean="0">
                <a:solidFill>
                  <a:srgbClr val="CC3300"/>
                </a:solidFill>
              </a:rPr>
              <a:t>new !!!!!!!</a:t>
            </a:r>
          </a:p>
        </p:txBody>
      </p:sp>
      <p:pic>
        <p:nvPicPr>
          <p:cNvPr id="11268" name="Picture 9" descr="http://images.google.com/url?source=imgres&amp;ct=img&amp;q=http://www.globaldevelopmentcommons.net/files/imagecache/site_post_full/files/innovation-2_med.jpg&amp;usg=AFQjCNFyWa2xqna0uDe_CttmorwYX1WRk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609600"/>
            <a:ext cx="358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utoUpdateAnimBg="0"/>
      <p:bldP spid="3077" grpId="0" build="p" autoUpdateAnimBg="0"/>
    </p:bld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5377</TotalTime>
  <Words>425</Words>
  <Application>Microsoft Office PowerPoint</Application>
  <PresentationFormat>On-screen Show (4:3)</PresentationFormat>
  <Paragraphs>212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Blends</vt:lpstr>
      <vt:lpstr>Stems List 4!</vt:lpstr>
      <vt:lpstr>morph-</vt:lpstr>
      <vt:lpstr>vest-</vt:lpstr>
      <vt:lpstr>bene-</vt:lpstr>
      <vt:lpstr>pond-</vt:lpstr>
      <vt:lpstr>corp-</vt:lpstr>
      <vt:lpstr>dorm-</vt:lpstr>
      <vt:lpstr>pater-</vt:lpstr>
      <vt:lpstr>nov-</vt:lpstr>
      <vt:lpstr>punct-</vt:lpstr>
      <vt:lpstr>ject-</vt:lpstr>
      <vt:lpstr>-tion</vt:lpstr>
      <vt:lpstr>loco-</vt:lpstr>
      <vt:lpstr>-dox-</vt:lpstr>
      <vt:lpstr>amphi-</vt:lpstr>
      <vt:lpstr>magn-</vt:lpstr>
      <vt:lpstr>eu-</vt:lpstr>
      <vt:lpstr>endo-</vt:lpstr>
      <vt:lpstr>phobia-</vt:lpstr>
      <vt:lpstr>ortho-</vt:lpstr>
      <vt:lpstr>-put-</vt:lpstr>
      <vt:lpstr>ver-</vt:lpstr>
      <vt:lpstr>matri-</vt:lpstr>
      <vt:lpstr>mega-</vt:lpstr>
      <vt:lpstr>pop-</vt:lpstr>
      <vt:lpstr>sangui-</vt:lpstr>
    </vt:vector>
  </TitlesOfParts>
  <Company>The School District of Greenville County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Stems List 11!</dc:title>
  <dc:creator>Greenville Schools</dc:creator>
  <cp:lastModifiedBy>Mom's PC</cp:lastModifiedBy>
  <cp:revision>90</cp:revision>
  <dcterms:created xsi:type="dcterms:W3CDTF">2006-09-04T22:45:44Z</dcterms:created>
  <dcterms:modified xsi:type="dcterms:W3CDTF">2011-08-13T02:35:03Z</dcterms:modified>
</cp:coreProperties>
</file>