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3" autoAdjust="0"/>
    <p:restoredTop sz="94660"/>
  </p:normalViewPr>
  <p:slideViewPr>
    <p:cSldViewPr>
      <p:cViewPr varScale="1">
        <p:scale>
          <a:sx n="69" d="100"/>
          <a:sy n="69" d="100"/>
        </p:scale>
        <p:origin x="-3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2F85C-1115-456B-9F12-C3B78AF031C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D6087CE-877E-4BDE-9FB1-758848A1571D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Part 1	</a:t>
          </a:r>
          <a:endParaRPr lang="en-US" b="1" dirty="0">
            <a:solidFill>
              <a:schemeClr val="tx1"/>
            </a:solidFill>
          </a:endParaRPr>
        </a:p>
      </dgm:t>
    </dgm:pt>
    <dgm:pt modelId="{88C85136-8E1A-41FC-B38E-C8ABDBD27C36}" type="parTrans" cxnId="{9201DFE9-CE07-4022-B42F-8B84A2885F85}">
      <dgm:prSet/>
      <dgm:spPr/>
      <dgm:t>
        <a:bodyPr/>
        <a:lstStyle/>
        <a:p>
          <a:endParaRPr lang="en-US"/>
        </a:p>
      </dgm:t>
    </dgm:pt>
    <dgm:pt modelId="{CF168729-AA48-4D3C-9326-951C109D416A}" type="sibTrans" cxnId="{9201DFE9-CE07-4022-B42F-8B84A2885F85}">
      <dgm:prSet/>
      <dgm:spPr/>
      <dgm:t>
        <a:bodyPr/>
        <a:lstStyle/>
        <a:p>
          <a:endParaRPr lang="en-US"/>
        </a:p>
      </dgm:t>
    </dgm:pt>
    <dgm:pt modelId="{9CBF8F19-C0CA-4493-B422-EA0100F4085B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Part 2</a:t>
          </a:r>
          <a:endParaRPr lang="en-US" b="1" dirty="0">
            <a:solidFill>
              <a:schemeClr val="tx1"/>
            </a:solidFill>
          </a:endParaRPr>
        </a:p>
      </dgm:t>
    </dgm:pt>
    <dgm:pt modelId="{A5B95300-277B-442B-98EF-35EC14D260B7}" type="parTrans" cxnId="{5985CF4C-BB44-427B-A060-362581117C13}">
      <dgm:prSet/>
      <dgm:spPr/>
      <dgm:t>
        <a:bodyPr/>
        <a:lstStyle/>
        <a:p>
          <a:endParaRPr lang="en-US"/>
        </a:p>
      </dgm:t>
    </dgm:pt>
    <dgm:pt modelId="{4F01EE6F-4D55-436A-962C-B84E39B74A39}" type="sibTrans" cxnId="{5985CF4C-BB44-427B-A060-362581117C13}">
      <dgm:prSet/>
      <dgm:spPr/>
      <dgm:t>
        <a:bodyPr/>
        <a:lstStyle/>
        <a:p>
          <a:endParaRPr lang="en-US"/>
        </a:p>
      </dgm:t>
    </dgm:pt>
    <dgm:pt modelId="{D3DF2A5B-27B1-4AA6-8C40-B39D1D6F77FA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Part 3 etc</a:t>
          </a:r>
          <a:endParaRPr lang="en-US" b="1" dirty="0">
            <a:solidFill>
              <a:schemeClr val="tx1"/>
            </a:solidFill>
          </a:endParaRPr>
        </a:p>
      </dgm:t>
    </dgm:pt>
    <dgm:pt modelId="{7FD879C2-FB35-4BA8-9476-EBBC7BDC8465}" type="parTrans" cxnId="{F09D1726-C04D-4750-9DE6-8B7906DC2FEE}">
      <dgm:prSet/>
      <dgm:spPr/>
      <dgm:t>
        <a:bodyPr/>
        <a:lstStyle/>
        <a:p>
          <a:endParaRPr lang="en-US"/>
        </a:p>
      </dgm:t>
    </dgm:pt>
    <dgm:pt modelId="{9DB2018F-1C31-4D8D-8A3E-78A7F731EBAC}" type="sibTrans" cxnId="{F09D1726-C04D-4750-9DE6-8B7906DC2FEE}">
      <dgm:prSet/>
      <dgm:spPr/>
      <dgm:t>
        <a:bodyPr/>
        <a:lstStyle/>
        <a:p>
          <a:endParaRPr lang="en-US"/>
        </a:p>
      </dgm:t>
    </dgm:pt>
    <dgm:pt modelId="{0250CCC8-D4E5-49A4-AC83-17A95882DDAE}" type="pres">
      <dgm:prSet presAssocID="{1BD2F85C-1115-456B-9F12-C3B78AF031C1}" presName="CompostProcess" presStyleCnt="0">
        <dgm:presLayoutVars>
          <dgm:dir/>
          <dgm:resizeHandles val="exact"/>
        </dgm:presLayoutVars>
      </dgm:prSet>
      <dgm:spPr/>
    </dgm:pt>
    <dgm:pt modelId="{BA0577C6-A8F0-475A-A859-D38B01DD46A6}" type="pres">
      <dgm:prSet presAssocID="{1BD2F85C-1115-456B-9F12-C3B78AF031C1}" presName="arrow" presStyleLbl="bgShp" presStyleIdx="0" presStyleCnt="1" custLinFactNeighborX="128" custLinFactNeighborY="-10714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F44B48A3-45FA-4F1E-B3EF-3549F46E16D9}" type="pres">
      <dgm:prSet presAssocID="{1BD2F85C-1115-456B-9F12-C3B78AF031C1}" presName="linearProcess" presStyleCnt="0"/>
      <dgm:spPr/>
    </dgm:pt>
    <dgm:pt modelId="{1695C0BF-353F-46E5-A5C8-1E7917042F28}" type="pres">
      <dgm:prSet presAssocID="{2D6087CE-877E-4BDE-9FB1-758848A1571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F6E20-87DA-4AFB-A326-601CEDFB1384}" type="pres">
      <dgm:prSet presAssocID="{CF168729-AA48-4D3C-9326-951C109D416A}" presName="sibTrans" presStyleCnt="0"/>
      <dgm:spPr/>
    </dgm:pt>
    <dgm:pt modelId="{D0C15C7C-EBF1-4043-8A04-FCAD5F77E79A}" type="pres">
      <dgm:prSet presAssocID="{9CBF8F19-C0CA-4493-B422-EA0100F4085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D43F7-0573-4F49-9748-0D7A984F0813}" type="pres">
      <dgm:prSet presAssocID="{4F01EE6F-4D55-436A-962C-B84E39B74A39}" presName="sibTrans" presStyleCnt="0"/>
      <dgm:spPr/>
    </dgm:pt>
    <dgm:pt modelId="{04BF838C-D94A-40BA-BB7C-B59ED82704B2}" type="pres">
      <dgm:prSet presAssocID="{D3DF2A5B-27B1-4AA6-8C40-B39D1D6F77F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01DFE9-CE07-4022-B42F-8B84A2885F85}" srcId="{1BD2F85C-1115-456B-9F12-C3B78AF031C1}" destId="{2D6087CE-877E-4BDE-9FB1-758848A1571D}" srcOrd="0" destOrd="0" parTransId="{88C85136-8E1A-41FC-B38E-C8ABDBD27C36}" sibTransId="{CF168729-AA48-4D3C-9326-951C109D416A}"/>
    <dgm:cxn modelId="{1FA60A37-B5BF-4B13-A55B-80F5A4C91B35}" type="presOf" srcId="{1BD2F85C-1115-456B-9F12-C3B78AF031C1}" destId="{0250CCC8-D4E5-49A4-AC83-17A95882DDAE}" srcOrd="0" destOrd="0" presId="urn:microsoft.com/office/officeart/2005/8/layout/hProcess9"/>
    <dgm:cxn modelId="{AA76BB72-3D24-4631-8AA9-C4DDC3AE4D92}" type="presOf" srcId="{D3DF2A5B-27B1-4AA6-8C40-B39D1D6F77FA}" destId="{04BF838C-D94A-40BA-BB7C-B59ED82704B2}" srcOrd="0" destOrd="0" presId="urn:microsoft.com/office/officeart/2005/8/layout/hProcess9"/>
    <dgm:cxn modelId="{CA8591A6-D7E6-4361-9EF3-EF8F3697B20B}" type="presOf" srcId="{2D6087CE-877E-4BDE-9FB1-758848A1571D}" destId="{1695C0BF-353F-46E5-A5C8-1E7917042F28}" srcOrd="0" destOrd="0" presId="urn:microsoft.com/office/officeart/2005/8/layout/hProcess9"/>
    <dgm:cxn modelId="{E58E6585-A617-409E-927C-BAA9A4636DFD}" type="presOf" srcId="{9CBF8F19-C0CA-4493-B422-EA0100F4085B}" destId="{D0C15C7C-EBF1-4043-8A04-FCAD5F77E79A}" srcOrd="0" destOrd="0" presId="urn:microsoft.com/office/officeart/2005/8/layout/hProcess9"/>
    <dgm:cxn modelId="{F09D1726-C04D-4750-9DE6-8B7906DC2FEE}" srcId="{1BD2F85C-1115-456B-9F12-C3B78AF031C1}" destId="{D3DF2A5B-27B1-4AA6-8C40-B39D1D6F77FA}" srcOrd="2" destOrd="0" parTransId="{7FD879C2-FB35-4BA8-9476-EBBC7BDC8465}" sibTransId="{9DB2018F-1C31-4D8D-8A3E-78A7F731EBAC}"/>
    <dgm:cxn modelId="{5985CF4C-BB44-427B-A060-362581117C13}" srcId="{1BD2F85C-1115-456B-9F12-C3B78AF031C1}" destId="{9CBF8F19-C0CA-4493-B422-EA0100F4085B}" srcOrd="1" destOrd="0" parTransId="{A5B95300-277B-442B-98EF-35EC14D260B7}" sibTransId="{4F01EE6F-4D55-436A-962C-B84E39B74A39}"/>
    <dgm:cxn modelId="{AF8C5B55-B060-41F7-A977-D4E48FE19BD5}" type="presParOf" srcId="{0250CCC8-D4E5-49A4-AC83-17A95882DDAE}" destId="{BA0577C6-A8F0-475A-A859-D38B01DD46A6}" srcOrd="0" destOrd="0" presId="urn:microsoft.com/office/officeart/2005/8/layout/hProcess9"/>
    <dgm:cxn modelId="{CCAB4576-A1CF-4512-8A39-C19F5E93E1BC}" type="presParOf" srcId="{0250CCC8-D4E5-49A4-AC83-17A95882DDAE}" destId="{F44B48A3-45FA-4F1E-B3EF-3549F46E16D9}" srcOrd="1" destOrd="0" presId="urn:microsoft.com/office/officeart/2005/8/layout/hProcess9"/>
    <dgm:cxn modelId="{0C9B35DD-0979-4C4F-84EE-9DDBA9804C8F}" type="presParOf" srcId="{F44B48A3-45FA-4F1E-B3EF-3549F46E16D9}" destId="{1695C0BF-353F-46E5-A5C8-1E7917042F28}" srcOrd="0" destOrd="0" presId="urn:microsoft.com/office/officeart/2005/8/layout/hProcess9"/>
    <dgm:cxn modelId="{FC934E88-63B1-405B-8DF6-4E752BFA0A57}" type="presParOf" srcId="{F44B48A3-45FA-4F1E-B3EF-3549F46E16D9}" destId="{E59F6E20-87DA-4AFB-A326-601CEDFB1384}" srcOrd="1" destOrd="0" presId="urn:microsoft.com/office/officeart/2005/8/layout/hProcess9"/>
    <dgm:cxn modelId="{93E2359B-5B58-4AD0-B11C-7384F433A535}" type="presParOf" srcId="{F44B48A3-45FA-4F1E-B3EF-3549F46E16D9}" destId="{D0C15C7C-EBF1-4043-8A04-FCAD5F77E79A}" srcOrd="2" destOrd="0" presId="urn:microsoft.com/office/officeart/2005/8/layout/hProcess9"/>
    <dgm:cxn modelId="{2C71339F-E409-4475-AE7C-5546CEBE28C7}" type="presParOf" srcId="{F44B48A3-45FA-4F1E-B3EF-3549F46E16D9}" destId="{55DD43F7-0573-4F49-9748-0D7A984F0813}" srcOrd="3" destOrd="0" presId="urn:microsoft.com/office/officeart/2005/8/layout/hProcess9"/>
    <dgm:cxn modelId="{A6203C25-8623-4312-BCAC-A44977CDFBBF}" type="presParOf" srcId="{F44B48A3-45FA-4F1E-B3EF-3549F46E16D9}" destId="{04BF838C-D94A-40BA-BB7C-B59ED82704B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0577C6-A8F0-475A-A859-D38B01DD46A6}">
      <dsp:nvSpPr>
        <dsp:cNvPr id="0" name=""/>
        <dsp:cNvSpPr/>
      </dsp:nvSpPr>
      <dsp:spPr>
        <a:xfrm>
          <a:off x="533407" y="0"/>
          <a:ext cx="5958840" cy="284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5C0BF-353F-46E5-A5C8-1E7917042F28}">
      <dsp:nvSpPr>
        <dsp:cNvPr id="0" name=""/>
        <dsp:cNvSpPr/>
      </dsp:nvSpPr>
      <dsp:spPr>
        <a:xfrm>
          <a:off x="1497" y="853440"/>
          <a:ext cx="2194772" cy="1137920"/>
        </a:xfrm>
        <a:prstGeom prst="roundRect">
          <a:avLst/>
        </a:prstGeom>
        <a:solidFill>
          <a:srgbClr val="FFFF0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chemeClr val="tx1"/>
              </a:solidFill>
            </a:rPr>
            <a:t>Part 1	</a:t>
          </a:r>
          <a:endParaRPr lang="en-US" sz="3100" b="1" kern="1200" dirty="0">
            <a:solidFill>
              <a:schemeClr val="tx1"/>
            </a:solidFill>
          </a:endParaRPr>
        </a:p>
      </dsp:txBody>
      <dsp:txXfrm>
        <a:off x="1497" y="853440"/>
        <a:ext cx="2194772" cy="1137920"/>
      </dsp:txXfrm>
    </dsp:sp>
    <dsp:sp modelId="{D0C15C7C-EBF1-4043-8A04-FCAD5F77E79A}">
      <dsp:nvSpPr>
        <dsp:cNvPr id="0" name=""/>
        <dsp:cNvSpPr/>
      </dsp:nvSpPr>
      <dsp:spPr>
        <a:xfrm>
          <a:off x="2407813" y="853440"/>
          <a:ext cx="2194772" cy="1137920"/>
        </a:xfrm>
        <a:prstGeom prst="roundRect">
          <a:avLst/>
        </a:prstGeom>
        <a:solidFill>
          <a:srgbClr val="FFFF0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chemeClr val="tx1"/>
              </a:solidFill>
            </a:rPr>
            <a:t>Part 2</a:t>
          </a:r>
          <a:endParaRPr lang="en-US" sz="3100" b="1" kern="1200" dirty="0">
            <a:solidFill>
              <a:schemeClr val="tx1"/>
            </a:solidFill>
          </a:endParaRPr>
        </a:p>
      </dsp:txBody>
      <dsp:txXfrm>
        <a:off x="2407813" y="853440"/>
        <a:ext cx="2194772" cy="1137920"/>
      </dsp:txXfrm>
    </dsp:sp>
    <dsp:sp modelId="{04BF838C-D94A-40BA-BB7C-B59ED82704B2}">
      <dsp:nvSpPr>
        <dsp:cNvPr id="0" name=""/>
        <dsp:cNvSpPr/>
      </dsp:nvSpPr>
      <dsp:spPr>
        <a:xfrm>
          <a:off x="4814130" y="853440"/>
          <a:ext cx="2194772" cy="1137920"/>
        </a:xfrm>
        <a:prstGeom prst="roundRect">
          <a:avLst/>
        </a:prstGeom>
        <a:solidFill>
          <a:srgbClr val="FFFF0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chemeClr val="tx1"/>
              </a:solidFill>
            </a:rPr>
            <a:t>Part 3 etc</a:t>
          </a:r>
          <a:endParaRPr lang="en-US" sz="3100" b="1" kern="1200" dirty="0">
            <a:solidFill>
              <a:schemeClr val="tx1"/>
            </a:solidFill>
          </a:endParaRPr>
        </a:p>
      </dsp:txBody>
      <dsp:txXfrm>
        <a:off x="4814130" y="853440"/>
        <a:ext cx="2194772" cy="113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A740E-1373-4E7A-9E8A-6188018A7EEC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A601-45AD-436D-B44C-8F9F6E4D2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0A601-45AD-436D-B44C-8F9F6E4D2F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0A601-45AD-436D-B44C-8F9F6E4D2F5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AE9184-AA0B-4F68-92C4-994EC94D25F8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3EE5E-E8F6-4832-8BD8-EF6BED697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ritingfix.com/RICA/Constructed_Response.htm" TargetMode="External"/><Relationship Id="rId2" Type="http://schemas.openxmlformats.org/officeDocument/2006/relationships/hyperlink" Target="http://nwrpdp.com/documents/constructed_response/website_english_packet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72762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6600FF"/>
                </a:solidFill>
              </a:rPr>
              <a:t>Six steps for planning your constructed  response answer </a:t>
            </a:r>
            <a:endParaRPr lang="en-US" sz="6000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63679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A new type of question on NC End of Year Tests</a:t>
            </a:r>
          </a:p>
          <a:p>
            <a:pPr algn="l"/>
            <a:r>
              <a:rPr lang="en-US" sz="3600" b="1" dirty="0" smtClean="0">
                <a:solidFill>
                  <a:srgbClr val="FF0000"/>
                </a:solidFill>
                <a:hlinkClick r:id="rId2"/>
              </a:rPr>
              <a:t>1. Online link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  <a:hlinkClick r:id="rId3"/>
              </a:rPr>
              <a:t>2. Writingfix.com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/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2971800" cy="3962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400" dirty="0" smtClean="0">
                <a:solidFill>
                  <a:srgbClr val="6600FF"/>
                </a:solidFill>
              </a:rPr>
              <a:t>CR Items: </a:t>
            </a:r>
            <a:br>
              <a:rPr lang="en-US" sz="4400" dirty="0" smtClean="0">
                <a:solidFill>
                  <a:srgbClr val="6600FF"/>
                </a:solidFill>
              </a:rPr>
            </a:br>
            <a:r>
              <a:rPr lang="en-US" sz="4400" dirty="0" smtClean="0">
                <a:solidFill>
                  <a:srgbClr val="6600FF"/>
                </a:solidFill>
              </a:rPr>
              <a:t>Peer Evaluation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l="24219" t="11458" r="26562" b="10417"/>
          <a:stretch>
            <a:fillRect/>
          </a:stretch>
        </p:blipFill>
        <p:spPr bwMode="auto">
          <a:xfrm>
            <a:off x="3429000" y="264886"/>
            <a:ext cx="5410200" cy="644071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sx="102000" sy="102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2971800" cy="3962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400" dirty="0" smtClean="0">
                <a:solidFill>
                  <a:srgbClr val="6600FF"/>
                </a:solidFill>
              </a:rPr>
              <a:t>CR Items: </a:t>
            </a:r>
            <a:br>
              <a:rPr lang="en-US" sz="4400" dirty="0" smtClean="0">
                <a:solidFill>
                  <a:srgbClr val="6600FF"/>
                </a:solidFill>
              </a:rPr>
            </a:br>
            <a:r>
              <a:rPr lang="en-US" sz="4400" dirty="0" smtClean="0">
                <a:solidFill>
                  <a:srgbClr val="6600FF"/>
                </a:solidFill>
              </a:rPr>
              <a:t>Teacher Evaluation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25781" t="12500" r="28125" b="14583"/>
          <a:stretch>
            <a:fillRect/>
          </a:stretch>
        </p:blipFill>
        <p:spPr bwMode="auto">
          <a:xfrm>
            <a:off x="3733800" y="433953"/>
            <a:ext cx="5029200" cy="596684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990599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5400" dirty="0" smtClean="0">
                <a:solidFill>
                  <a:srgbClr val="6600FF"/>
                </a:solidFill>
              </a:rPr>
              <a:t>CR Items: Step #1</a:t>
            </a:r>
            <a:endParaRPr lang="en-US" sz="6000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6096000" cy="3810000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Reread the passage at least once. </a:t>
            </a:r>
          </a:p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Then, reread the question carefully to decide all the parts it asks for. </a:t>
            </a:r>
          </a:p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Mark the key words in the question, the verb or verbs, any character names, and key literary terms.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098" name="Picture 2" descr="C:\Documents and Settings\gmarlowe\Local Settings\Temporary Internet Files\Content.IE5\FO5I83UX\MP900442375[1].jpg"/>
          <p:cNvPicPr>
            <a:picLocks noChangeAspect="1" noChangeArrowheads="1"/>
          </p:cNvPicPr>
          <p:nvPr/>
        </p:nvPicPr>
        <p:blipFill>
          <a:blip r:embed="rId2" cstate="print"/>
          <a:srcRect t="22222" b="9630"/>
          <a:stretch>
            <a:fillRect/>
          </a:stretch>
        </p:blipFill>
        <p:spPr bwMode="auto">
          <a:xfrm>
            <a:off x="6248400" y="1295400"/>
            <a:ext cx="2667000" cy="2726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990599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5400" dirty="0" smtClean="0">
                <a:solidFill>
                  <a:srgbClr val="6600FF"/>
                </a:solidFill>
              </a:rPr>
              <a:t>CR Items: Step #2</a:t>
            </a:r>
            <a:endParaRPr lang="en-US" sz="6000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5638800" cy="3429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Rewrite the question in your own words to make sure that you know exactly what is being asked. </a:t>
            </a:r>
          </a:p>
          <a:p>
            <a:pPr algn="l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Then, turn that question into a topic sentence for your answer.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3074" name="Picture 2" descr="C:\Documents and Settings\gmarlowe\Local Settings\Temporary Internet Files\Content.IE5\VA1MGPSA\MP9003415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14300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990599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5400" dirty="0" smtClean="0">
                <a:solidFill>
                  <a:srgbClr val="6600FF"/>
                </a:solidFill>
              </a:rPr>
              <a:t>CR Items: Step #3</a:t>
            </a:r>
            <a:endParaRPr lang="en-US" sz="6000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229600" cy="3429000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Go back to the passage and collect the needed </a:t>
            </a:r>
          </a:p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information. Make sure you get the relevant details </a:t>
            </a:r>
          </a:p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If the question asks for three details, make sure you </a:t>
            </a:r>
          </a:p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find three details.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2050" name="Picture 2" descr="C:\Documents and Settings\gmarlowe\Local Settings\Temporary Internet Files\Content.IE5\FO5I83UX\MC9003841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429000"/>
            <a:ext cx="2942804" cy="2423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990599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5400" dirty="0" smtClean="0">
                <a:solidFill>
                  <a:srgbClr val="6600FF"/>
                </a:solidFill>
              </a:rPr>
              <a:t>CR Items: Step #4</a:t>
            </a:r>
            <a:endParaRPr lang="en-US" sz="6000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772400" cy="3429000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Organize the details into a logical order. </a:t>
            </a:r>
          </a:p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Use a graphic organizer if that helps.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3200400"/>
          <a:ext cx="7010400" cy="284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990599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5400" dirty="0" smtClean="0">
                <a:solidFill>
                  <a:srgbClr val="6600FF"/>
                </a:solidFill>
              </a:rPr>
              <a:t>CR Items: Step #5</a:t>
            </a:r>
            <a:endParaRPr lang="en-US" sz="6000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5791200" cy="2743200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Arial Rounded MT Bold" pitchFamily="34" charset="0"/>
              </a:rPr>
              <a:t> Write your answer neatly.</a:t>
            </a:r>
            <a:endParaRPr lang="en-US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1027" name="Picture 3" descr="C:\Documents and Settings\gmarlowe\Local Settings\Temporary Internet Files\Content.IE5\UZOZP918\MC9003912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133600"/>
            <a:ext cx="2514254" cy="2598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990599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5400" dirty="0" smtClean="0">
                <a:solidFill>
                  <a:srgbClr val="6600FF"/>
                </a:solidFill>
              </a:rPr>
              <a:t>CR Items: Step #6</a:t>
            </a:r>
            <a:endParaRPr lang="en-US" sz="6000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772400" cy="34290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 Organize the details into a logical order. </a:t>
            </a:r>
          </a:p>
          <a:p>
            <a:pPr algn="l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Use a graphic organizer if that helps.</a:t>
            </a:r>
            <a:endParaRPr lang="en-US" sz="3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2819400" cy="31242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400" dirty="0" smtClean="0">
                <a:solidFill>
                  <a:srgbClr val="6600FF"/>
                </a:solidFill>
              </a:rPr>
              <a:t>CR Items: A graphic organizer</a:t>
            </a:r>
            <a:endParaRPr lang="en-US" dirty="0">
              <a:solidFill>
                <a:srgbClr val="6600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17969" t="17708" r="39062" b="14583"/>
          <a:stretch>
            <a:fillRect/>
          </a:stretch>
        </p:blipFill>
        <p:spPr bwMode="auto">
          <a:xfrm>
            <a:off x="3733800" y="457200"/>
            <a:ext cx="5105400" cy="60336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6406" t="11458" r="18750" b="10417"/>
          <a:stretch>
            <a:fillRect/>
          </a:stretch>
        </p:blipFill>
        <p:spPr bwMode="auto">
          <a:xfrm>
            <a:off x="2819400" y="685800"/>
            <a:ext cx="6324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2971800" cy="3962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400" dirty="0" smtClean="0">
                <a:solidFill>
                  <a:srgbClr val="6600FF"/>
                </a:solidFill>
              </a:rPr>
              <a:t>CR Items: </a:t>
            </a:r>
            <a:br>
              <a:rPr lang="en-US" sz="4400" dirty="0" smtClean="0">
                <a:solidFill>
                  <a:srgbClr val="6600FF"/>
                </a:solidFill>
              </a:rPr>
            </a:br>
            <a:r>
              <a:rPr lang="en-US" sz="4400" dirty="0" smtClean="0">
                <a:solidFill>
                  <a:srgbClr val="6600FF"/>
                </a:solidFill>
              </a:rPr>
              <a:t>An Acronym:</a:t>
            </a:r>
            <a:br>
              <a:rPr lang="en-US" sz="4400" dirty="0" smtClean="0">
                <a:solidFill>
                  <a:srgbClr val="6600FF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ACES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241</Words>
  <Application>Microsoft Office PowerPoint</Application>
  <PresentationFormat>On-screen Show (4:3)</PresentationFormat>
  <Paragraphs>33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Six steps for planning your constructed  response answer </vt:lpstr>
      <vt:lpstr>CR Items: Step #1</vt:lpstr>
      <vt:lpstr>CR Items: Step #2</vt:lpstr>
      <vt:lpstr>CR Items: Step #3</vt:lpstr>
      <vt:lpstr>CR Items: Step #4</vt:lpstr>
      <vt:lpstr>CR Items: Step #5</vt:lpstr>
      <vt:lpstr>CR Items: Step #6</vt:lpstr>
      <vt:lpstr>CR Items: A graphic organizer</vt:lpstr>
      <vt:lpstr>CR Items:  An Acronym: ACES</vt:lpstr>
      <vt:lpstr>CR Items:  Peer Evaluation</vt:lpstr>
      <vt:lpstr>CR Items:  Teacher Evaluation</vt:lpstr>
    </vt:vector>
  </TitlesOfParts>
  <Company>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steps for planning your constructed  response answer </dc:title>
  <dc:creator>gmarlowe</dc:creator>
  <cp:lastModifiedBy>gmarlowe</cp:lastModifiedBy>
  <cp:revision>22</cp:revision>
  <dcterms:created xsi:type="dcterms:W3CDTF">2013-05-17T14:52:49Z</dcterms:created>
  <dcterms:modified xsi:type="dcterms:W3CDTF">2013-05-20T13:08:05Z</dcterms:modified>
</cp:coreProperties>
</file>