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Lst>
  <p:notesMasterIdLst>
    <p:notesMasterId r:id="rId27"/>
  </p:notesMasterIdLst>
  <p:handoutMasterIdLst>
    <p:handoutMasterId r:id="rId28"/>
  </p:handoutMasterIdLst>
  <p:sldIdLst>
    <p:sldId id="256" r:id="rId2"/>
    <p:sldId id="257" r:id="rId3"/>
    <p:sldId id="264" r:id="rId4"/>
    <p:sldId id="267" r:id="rId5"/>
    <p:sldId id="271" r:id="rId6"/>
    <p:sldId id="272" r:id="rId7"/>
    <p:sldId id="258" r:id="rId8"/>
    <p:sldId id="259" r:id="rId9"/>
    <p:sldId id="260" r:id="rId10"/>
    <p:sldId id="261" r:id="rId11"/>
    <p:sldId id="266" r:id="rId12"/>
    <p:sldId id="262" r:id="rId13"/>
    <p:sldId id="263" r:id="rId14"/>
    <p:sldId id="274" r:id="rId15"/>
    <p:sldId id="275" r:id="rId16"/>
    <p:sldId id="265" r:id="rId17"/>
    <p:sldId id="273" r:id="rId18"/>
    <p:sldId id="278" r:id="rId19"/>
    <p:sldId id="279" r:id="rId20"/>
    <p:sldId id="280" r:id="rId21"/>
    <p:sldId id="277" r:id="rId22"/>
    <p:sldId id="281" r:id="rId23"/>
    <p:sldId id="282" r:id="rId24"/>
    <p:sldId id="283" r:id="rId25"/>
    <p:sldId id="284" r:id="rId26"/>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72D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2" autoAdjust="0"/>
    <p:restoredTop sz="98236" autoAdjust="0"/>
  </p:normalViewPr>
  <p:slideViewPr>
    <p:cSldViewPr>
      <p:cViewPr>
        <p:scale>
          <a:sx n="100" d="100"/>
          <a:sy n="100" d="100"/>
        </p:scale>
        <p:origin x="204" y="4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22"/>
    </p:cViewPr>
  </p:sorterViewPr>
  <p:notesViewPr>
    <p:cSldViewPr>
      <p:cViewPr varScale="1">
        <p:scale>
          <a:sx n="65" d="100"/>
          <a:sy n="65" d="100"/>
        </p:scale>
        <p:origin x="-2030" y="-86"/>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3"/>
          </a:xfrm>
          <a:prstGeom prst="rect">
            <a:avLst/>
          </a:prstGeom>
        </p:spPr>
        <p:txBody>
          <a:bodyPr vert="horz" lIns="94622" tIns="47311" rIns="94622" bIns="47311" rtlCol="0"/>
          <a:lstStyle>
            <a:lvl1pPr algn="l">
              <a:defRPr sz="1200"/>
            </a:lvl1pPr>
          </a:lstStyle>
          <a:p>
            <a:pPr>
              <a:defRPr/>
            </a:pPr>
            <a:endParaRPr lang="en-US"/>
          </a:p>
        </p:txBody>
      </p:sp>
      <p:sp>
        <p:nvSpPr>
          <p:cNvPr id="3" name="Date Placeholder 2"/>
          <p:cNvSpPr>
            <a:spLocks noGrp="1"/>
          </p:cNvSpPr>
          <p:nvPr>
            <p:ph type="dt" sz="quarter" idx="1"/>
          </p:nvPr>
        </p:nvSpPr>
        <p:spPr>
          <a:xfrm>
            <a:off x="4023092" y="0"/>
            <a:ext cx="3077739" cy="469423"/>
          </a:xfrm>
          <a:prstGeom prst="rect">
            <a:avLst/>
          </a:prstGeom>
        </p:spPr>
        <p:txBody>
          <a:bodyPr vert="horz" lIns="94622" tIns="47311" rIns="94622" bIns="47311" rtlCol="0"/>
          <a:lstStyle>
            <a:lvl1pPr algn="r">
              <a:defRPr sz="1200"/>
            </a:lvl1pPr>
          </a:lstStyle>
          <a:p>
            <a:pPr>
              <a:defRPr/>
            </a:pPr>
            <a:fld id="{ED886CEA-0C87-400B-A89B-7B0D52C3D072}" type="datetimeFigureOut">
              <a:rPr lang="en-US"/>
              <a:pPr>
                <a:defRPr/>
              </a:pPr>
              <a:t>4/8/2013</a:t>
            </a:fld>
            <a:endParaRPr lang="en-US"/>
          </a:p>
        </p:txBody>
      </p:sp>
      <p:sp>
        <p:nvSpPr>
          <p:cNvPr id="4" name="Footer Placeholder 3"/>
          <p:cNvSpPr>
            <a:spLocks noGrp="1"/>
          </p:cNvSpPr>
          <p:nvPr>
            <p:ph type="ftr" sz="quarter" idx="2"/>
          </p:nvPr>
        </p:nvSpPr>
        <p:spPr>
          <a:xfrm>
            <a:off x="0" y="8917422"/>
            <a:ext cx="3077739" cy="469423"/>
          </a:xfrm>
          <a:prstGeom prst="rect">
            <a:avLst/>
          </a:prstGeom>
        </p:spPr>
        <p:txBody>
          <a:bodyPr vert="horz" lIns="94622" tIns="47311" rIns="94622" bIns="4731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23092" y="8917422"/>
            <a:ext cx="3077739" cy="469423"/>
          </a:xfrm>
          <a:prstGeom prst="rect">
            <a:avLst/>
          </a:prstGeom>
        </p:spPr>
        <p:txBody>
          <a:bodyPr vert="horz" lIns="94622" tIns="47311" rIns="94622" bIns="47311" rtlCol="0" anchor="b"/>
          <a:lstStyle>
            <a:lvl1pPr algn="r">
              <a:defRPr sz="1200"/>
            </a:lvl1pPr>
          </a:lstStyle>
          <a:p>
            <a:pPr>
              <a:defRPr/>
            </a:pPr>
            <a:fld id="{EB8C50F1-3BFF-4BC9-A616-BFF5B24B996B}" type="slidenum">
              <a:rPr lang="en-US"/>
              <a:pPr>
                <a:defRPr/>
              </a:pPr>
              <a:t>‹#›</a:t>
            </a:fld>
            <a:endParaRPr lang="en-US"/>
          </a:p>
        </p:txBody>
      </p:sp>
    </p:spTree>
    <p:extLst>
      <p:ext uri="{BB962C8B-B14F-4D97-AF65-F5344CB8AC3E}">
        <p14:creationId xmlns="" xmlns:p14="http://schemas.microsoft.com/office/powerpoint/2010/main" val="51911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3"/>
          </a:xfrm>
          <a:prstGeom prst="rect">
            <a:avLst/>
          </a:prstGeom>
        </p:spPr>
        <p:txBody>
          <a:bodyPr vert="horz" lIns="94622" tIns="47311" rIns="94622" bIns="47311" rtlCol="0"/>
          <a:lstStyle>
            <a:lvl1pPr algn="l">
              <a:defRPr sz="1200"/>
            </a:lvl1pPr>
          </a:lstStyle>
          <a:p>
            <a:pPr>
              <a:defRPr/>
            </a:pPr>
            <a:endParaRPr lang="en-US"/>
          </a:p>
        </p:txBody>
      </p:sp>
      <p:sp>
        <p:nvSpPr>
          <p:cNvPr id="3" name="Date Placeholder 2"/>
          <p:cNvSpPr>
            <a:spLocks noGrp="1"/>
          </p:cNvSpPr>
          <p:nvPr>
            <p:ph type="dt" idx="1"/>
          </p:nvPr>
        </p:nvSpPr>
        <p:spPr>
          <a:xfrm>
            <a:off x="4023092" y="0"/>
            <a:ext cx="3077739" cy="469423"/>
          </a:xfrm>
          <a:prstGeom prst="rect">
            <a:avLst/>
          </a:prstGeom>
        </p:spPr>
        <p:txBody>
          <a:bodyPr vert="horz" lIns="94622" tIns="47311" rIns="94622" bIns="47311" rtlCol="0"/>
          <a:lstStyle>
            <a:lvl1pPr algn="r">
              <a:defRPr sz="1200"/>
            </a:lvl1pPr>
          </a:lstStyle>
          <a:p>
            <a:pPr>
              <a:defRPr/>
            </a:pPr>
            <a:fld id="{4C3B9027-0538-410F-ABA6-29592B77AF76}" type="datetimeFigureOut">
              <a:rPr lang="en-US"/>
              <a:pPr>
                <a:defRPr/>
              </a:pPr>
              <a:t>4/8/2013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622" tIns="47311" rIns="94622" bIns="47311" rtlCol="0" anchor="ctr"/>
          <a:lstStyle/>
          <a:p>
            <a:pPr lvl="0"/>
            <a:endParaRPr lang="en-US" noProof="0" smtClean="0"/>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4622" tIns="47311" rIns="94622" bIns="4731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7422"/>
            <a:ext cx="3077739" cy="469423"/>
          </a:xfrm>
          <a:prstGeom prst="rect">
            <a:avLst/>
          </a:prstGeom>
        </p:spPr>
        <p:txBody>
          <a:bodyPr vert="horz" lIns="94622" tIns="47311" rIns="94622" bIns="4731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23092" y="8917422"/>
            <a:ext cx="3077739" cy="469423"/>
          </a:xfrm>
          <a:prstGeom prst="rect">
            <a:avLst/>
          </a:prstGeom>
        </p:spPr>
        <p:txBody>
          <a:bodyPr vert="horz" lIns="94622" tIns="47311" rIns="94622" bIns="47311" rtlCol="0" anchor="b"/>
          <a:lstStyle>
            <a:lvl1pPr algn="r">
              <a:defRPr sz="1200"/>
            </a:lvl1pPr>
          </a:lstStyle>
          <a:p>
            <a:pPr>
              <a:defRPr/>
            </a:pPr>
            <a:fld id="{39CDCF66-1FFC-43E5-9490-669679218FF5}" type="slidenum">
              <a:rPr lang="en-US"/>
              <a:pPr>
                <a:defRPr/>
              </a:pPr>
              <a:t>‹#›</a:t>
            </a:fld>
            <a:endParaRPr lang="en-US"/>
          </a:p>
        </p:txBody>
      </p:sp>
    </p:spTree>
    <p:extLst>
      <p:ext uri="{BB962C8B-B14F-4D97-AF65-F5344CB8AC3E}">
        <p14:creationId xmlns="" xmlns:p14="http://schemas.microsoft.com/office/powerpoint/2010/main" val="2314871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B70224-24F2-4E0F-826F-496B2D8CE5D9}"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18031C62-CD36-4103-8618-A0850BD1B870}"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1FBCB85-99EF-4F28-BD9B-D8EDE617994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A0662AC-FE65-404D-ACF2-24DF601371F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388FA836-E53E-43F1-BE64-86F44661AE84}" type="slidenum">
              <a:rPr lang="en-US"/>
              <a:pPr>
                <a:defRPr/>
              </a:pPr>
              <a:t>‹#›</a:t>
            </a:fld>
            <a:endParaRPr lang="en-US" dirty="0"/>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A2265D60-BF5C-421F-85DC-1BF6832EEEF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BCC1F7A-9832-4866-9EE3-193F5E0E24A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7D98D4A-EC93-4844-9F35-9B7A59FD859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8BB3E70F-F9FF-48DE-8B03-E8E5A20DD007}" type="slidenum">
              <a:rPr lang="en-US"/>
              <a:pPr>
                <a:defRPr/>
              </a:pPr>
              <a:t>‹#›</a:t>
            </a:fld>
            <a:endParaRPr lang="en-US" dirty="0"/>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B168D4B-5F0A-49AC-AED5-D229C14919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DB1EF430-5C2D-4415-90E2-406717C27493}" type="slidenum">
              <a:rPr lang="en-US"/>
              <a:pPr>
                <a:defRPr/>
              </a:pPr>
              <a:t>‹#›</a:t>
            </a:fld>
            <a:endParaRPr lang="en-US" dirty="0"/>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D4DE269F-0176-4021-B4CF-AD05FDE07191}" type="slidenum">
              <a:rPr lang="en-US"/>
              <a:pPr>
                <a:defRPr/>
              </a:pPr>
              <a:t>‹#›</a:t>
            </a:fld>
            <a:endParaRPr lang="en-US" dirty="0"/>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A07D9721-F8E7-4742-A424-7D0DB2C8AA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78" r:id="rId4"/>
    <p:sldLayoutId id="2147483879" r:id="rId5"/>
    <p:sldLayoutId id="2147483886" r:id="rId6"/>
    <p:sldLayoutId id="2147483880" r:id="rId7"/>
    <p:sldLayoutId id="2147483887" r:id="rId8"/>
    <p:sldLayoutId id="2147483888" r:id="rId9"/>
    <p:sldLayoutId id="2147483881" r:id="rId10"/>
    <p:sldLayoutId id="2147483882"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0C61AE"/>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AABBDF"/>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AACC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hyperlink" Target="http://www.amazon.com/exec/obidos/ASIN/0385486804/bookrag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228600"/>
            <a:ext cx="7086600" cy="1295400"/>
          </a:xfrm>
          <a:effectLst>
            <a:outerShdw dist="107763" dir="13500000" algn="ctr" rotWithShape="0">
              <a:schemeClr val="bg2">
                <a:alpha val="50000"/>
              </a:schemeClr>
            </a:outerShdw>
          </a:effectLst>
        </p:spPr>
        <p:txBody>
          <a:bodyPr/>
          <a:lstStyle/>
          <a:p>
            <a:pPr algn="ctr" fontAlgn="auto">
              <a:spcAft>
                <a:spcPts val="0"/>
              </a:spcAft>
              <a:defRPr/>
            </a:pPr>
            <a:r>
              <a:rPr lang="en-US" sz="6000" i="1" dirty="0" smtClean="0"/>
              <a:t>Nonfiction Unit</a:t>
            </a:r>
          </a:p>
        </p:txBody>
      </p:sp>
      <p:sp>
        <p:nvSpPr>
          <p:cNvPr id="2051" name="Rectangle 3"/>
          <p:cNvSpPr>
            <a:spLocks noGrp="1" noChangeArrowheads="1"/>
          </p:cNvSpPr>
          <p:nvPr>
            <p:ph type="subTitle" idx="1"/>
          </p:nvPr>
        </p:nvSpPr>
        <p:spPr>
          <a:xfrm>
            <a:off x="1295400" y="1600200"/>
            <a:ext cx="6400800" cy="1295400"/>
          </a:xfrm>
          <a:effectLst>
            <a:outerShdw dist="107763" dir="13500000" algn="ctr" rotWithShape="0">
              <a:schemeClr val="bg2">
                <a:alpha val="50000"/>
              </a:schemeClr>
            </a:outerShdw>
          </a:effectLst>
        </p:spPr>
        <p:txBody>
          <a:bodyPr>
            <a:normAutofit/>
          </a:bodyPr>
          <a:lstStyle/>
          <a:p>
            <a:pPr algn="ctr" fontAlgn="auto">
              <a:spcAft>
                <a:spcPts val="0"/>
              </a:spcAft>
              <a:buFont typeface="Wingdings"/>
              <a:buNone/>
              <a:defRPr/>
            </a:pPr>
            <a:r>
              <a:rPr lang="en-US" dirty="0" smtClean="0"/>
              <a:t>Informational Text, Memoirs, and Persuasive Writing</a:t>
            </a:r>
          </a:p>
          <a:p>
            <a:pPr algn="ctr" fontAlgn="auto">
              <a:spcAft>
                <a:spcPts val="0"/>
              </a:spcAft>
              <a:buFont typeface="Wingdings"/>
              <a:buNone/>
              <a:defRPr/>
            </a:pPr>
            <a:r>
              <a:rPr lang="en-US" dirty="0" smtClean="0">
                <a:solidFill>
                  <a:srgbClr val="7030A0"/>
                </a:solidFill>
              </a:rPr>
              <a:t>Up to half or more of your EOC will be non-fiction or informational text.</a:t>
            </a:r>
          </a:p>
        </p:txBody>
      </p:sp>
      <p:pic>
        <p:nvPicPr>
          <p:cNvPr id="8196" name="Picture 6" descr="C:\Users\Mindy\Desktop\mban279l.jpg"/>
          <p:cNvPicPr>
            <a:picLocks noChangeAspect="1" noChangeArrowheads="1"/>
          </p:cNvPicPr>
          <p:nvPr/>
        </p:nvPicPr>
        <p:blipFill>
          <a:blip r:embed="rId3" cstate="print"/>
          <a:srcRect/>
          <a:stretch>
            <a:fillRect/>
          </a:stretch>
        </p:blipFill>
        <p:spPr bwMode="auto">
          <a:xfrm>
            <a:off x="2895600" y="3048000"/>
            <a:ext cx="3124200" cy="3203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a:bodyPr>
          <a:lstStyle/>
          <a:p>
            <a:pPr fontAlgn="auto">
              <a:spcAft>
                <a:spcPts val="0"/>
              </a:spcAft>
              <a:defRPr/>
            </a:pPr>
            <a:r>
              <a:rPr lang="en-US" sz="3600" b="1" dirty="0" smtClean="0"/>
              <a:t>Autobiography/Biography</a:t>
            </a:r>
          </a:p>
        </p:txBody>
      </p:sp>
      <p:sp>
        <p:nvSpPr>
          <p:cNvPr id="17411" name="Rectangle 3"/>
          <p:cNvSpPr>
            <a:spLocks noGrp="1" noChangeArrowheads="1"/>
          </p:cNvSpPr>
          <p:nvPr>
            <p:ph sz="quarter" idx="1"/>
          </p:nvPr>
        </p:nvSpPr>
        <p:spPr>
          <a:xfrm>
            <a:off x="457200" y="1524000"/>
            <a:ext cx="7696200" cy="2438400"/>
          </a:xfrm>
        </p:spPr>
        <p:txBody>
          <a:bodyPr/>
          <a:lstStyle/>
          <a:p>
            <a:r>
              <a:rPr lang="en-US" sz="2800" dirty="0" smtClean="0">
                <a:solidFill>
                  <a:srgbClr val="0070C0"/>
                </a:solidFill>
              </a:rPr>
              <a:t>Autobiography</a:t>
            </a:r>
            <a:r>
              <a:rPr lang="en-US" sz="2800" dirty="0" smtClean="0"/>
              <a:t> – An account of a writer’s own life.</a:t>
            </a:r>
          </a:p>
          <a:p>
            <a:r>
              <a:rPr lang="en-US" sz="2800" dirty="0" smtClean="0">
                <a:solidFill>
                  <a:srgbClr val="0070C0"/>
                </a:solidFill>
              </a:rPr>
              <a:t>Biography</a:t>
            </a:r>
            <a:r>
              <a:rPr lang="en-US" sz="2800" dirty="0" smtClean="0"/>
              <a:t> – An account of a person’s life, written or told by another person (Usually written about historical or famous people).</a:t>
            </a:r>
          </a:p>
          <a:p>
            <a:pPr>
              <a:buFont typeface="Wingdings" pitchFamily="2" charset="2"/>
              <a:buNone/>
            </a:pPr>
            <a:endParaRPr lang="en-US" sz="2800" dirty="0" smtClean="0"/>
          </a:p>
        </p:txBody>
      </p:sp>
      <p:pic>
        <p:nvPicPr>
          <p:cNvPr id="17412" name="Picture 7" descr="harddrive"/>
          <p:cNvPicPr>
            <a:picLocks noChangeAspect="1" noChangeArrowheads="1"/>
          </p:cNvPicPr>
          <p:nvPr/>
        </p:nvPicPr>
        <p:blipFill>
          <a:blip r:embed="rId3" cstate="print"/>
          <a:srcRect l="16000" r="16000"/>
          <a:stretch>
            <a:fillRect/>
          </a:stretch>
        </p:blipFill>
        <p:spPr bwMode="auto">
          <a:xfrm>
            <a:off x="3657600" y="3886200"/>
            <a:ext cx="1398588" cy="2057400"/>
          </a:xfrm>
          <a:prstGeom prst="rect">
            <a:avLst/>
          </a:prstGeom>
          <a:noFill/>
          <a:ln w="9525">
            <a:solidFill>
              <a:schemeClr val="tx1"/>
            </a:solidFill>
            <a:miter lim="800000"/>
            <a:headEnd/>
            <a:tailEnd/>
          </a:ln>
        </p:spPr>
      </p:pic>
      <p:pic>
        <p:nvPicPr>
          <p:cNvPr id="17413" name="Picture 12" descr="_40294903_book203ap"/>
          <p:cNvPicPr>
            <a:picLocks noChangeAspect="1" noChangeArrowheads="1"/>
          </p:cNvPicPr>
          <p:nvPr/>
        </p:nvPicPr>
        <p:blipFill>
          <a:blip r:embed="rId4" cstate="print"/>
          <a:srcRect/>
          <a:stretch>
            <a:fillRect/>
          </a:stretch>
        </p:blipFill>
        <p:spPr bwMode="auto">
          <a:xfrm>
            <a:off x="5257800" y="3886200"/>
            <a:ext cx="1311275" cy="2057400"/>
          </a:xfrm>
          <a:prstGeom prst="rect">
            <a:avLst/>
          </a:prstGeom>
          <a:noFill/>
          <a:ln w="9525">
            <a:solidFill>
              <a:schemeClr val="tx1"/>
            </a:solidFill>
            <a:miter lim="800000"/>
            <a:headEnd/>
            <a:tailEnd/>
          </a:ln>
        </p:spPr>
      </p:pic>
      <p:pic>
        <p:nvPicPr>
          <p:cNvPr id="17414" name="Picture 14" descr="Cover Image"/>
          <p:cNvPicPr>
            <a:picLocks noChangeAspect="1" noChangeArrowheads="1"/>
          </p:cNvPicPr>
          <p:nvPr/>
        </p:nvPicPr>
        <p:blipFill>
          <a:blip r:embed="rId5" cstate="print"/>
          <a:srcRect/>
          <a:stretch>
            <a:fillRect/>
          </a:stretch>
        </p:blipFill>
        <p:spPr bwMode="auto">
          <a:xfrm>
            <a:off x="457200" y="3886200"/>
            <a:ext cx="1298575" cy="2057400"/>
          </a:xfrm>
          <a:prstGeom prst="rect">
            <a:avLst/>
          </a:prstGeom>
          <a:noFill/>
          <a:ln w="9525">
            <a:solidFill>
              <a:schemeClr val="tx1"/>
            </a:solidFill>
            <a:miter lim="800000"/>
            <a:headEnd/>
            <a:tailEnd/>
          </a:ln>
        </p:spPr>
      </p:pic>
      <p:pic>
        <p:nvPicPr>
          <p:cNvPr id="17415" name="Picture 16" descr="Cover Image"/>
          <p:cNvPicPr>
            <a:picLocks noChangeAspect="1" noChangeArrowheads="1"/>
          </p:cNvPicPr>
          <p:nvPr/>
        </p:nvPicPr>
        <p:blipFill>
          <a:blip r:embed="rId6" cstate="print"/>
          <a:srcRect/>
          <a:stretch>
            <a:fillRect/>
          </a:stretch>
        </p:blipFill>
        <p:spPr bwMode="auto">
          <a:xfrm>
            <a:off x="6781800" y="3886200"/>
            <a:ext cx="1350963" cy="2066925"/>
          </a:xfrm>
          <a:prstGeom prst="rect">
            <a:avLst/>
          </a:prstGeom>
          <a:noFill/>
          <a:ln w="9525">
            <a:solidFill>
              <a:schemeClr val="tx1"/>
            </a:solidFill>
            <a:miter lim="800000"/>
            <a:headEnd/>
            <a:tailEnd/>
          </a:ln>
        </p:spPr>
      </p:pic>
      <p:pic>
        <p:nvPicPr>
          <p:cNvPr id="17416" name="Picture 18" descr="f6_2"/>
          <p:cNvPicPr>
            <a:picLocks noChangeAspect="1" noChangeArrowheads="1"/>
          </p:cNvPicPr>
          <p:nvPr/>
        </p:nvPicPr>
        <p:blipFill>
          <a:blip r:embed="rId7" cstate="print"/>
          <a:srcRect/>
          <a:stretch>
            <a:fillRect/>
          </a:stretch>
        </p:blipFill>
        <p:spPr bwMode="auto">
          <a:xfrm>
            <a:off x="1981200" y="3886200"/>
            <a:ext cx="1377950" cy="2057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fontAlgn="auto">
              <a:spcAft>
                <a:spcPts val="0"/>
              </a:spcAft>
              <a:defRPr/>
            </a:pPr>
            <a:r>
              <a:rPr lang="en-US" sz="4200" b="1" dirty="0" smtClean="0"/>
              <a:t>Memoir vs. Autobiography</a:t>
            </a:r>
          </a:p>
        </p:txBody>
      </p:sp>
      <p:sp>
        <p:nvSpPr>
          <p:cNvPr id="18435" name="Rectangle 3"/>
          <p:cNvSpPr>
            <a:spLocks noGrp="1" noChangeArrowheads="1"/>
          </p:cNvSpPr>
          <p:nvPr>
            <p:ph sz="quarter" idx="1"/>
          </p:nvPr>
        </p:nvSpPr>
        <p:spPr>
          <a:xfrm>
            <a:off x="457200" y="1447800"/>
            <a:ext cx="7467600" cy="4873625"/>
          </a:xfrm>
        </p:spPr>
        <p:txBody>
          <a:bodyPr/>
          <a:lstStyle/>
          <a:p>
            <a:pPr>
              <a:lnSpc>
                <a:spcPct val="90000"/>
              </a:lnSpc>
            </a:pPr>
            <a:r>
              <a:rPr lang="en-US" sz="2000" dirty="0" smtClean="0"/>
              <a:t>A memoir is a </a:t>
            </a:r>
            <a:r>
              <a:rPr lang="en-US" sz="2000" b="1" dirty="0" smtClean="0">
                <a:solidFill>
                  <a:srgbClr val="FF0000"/>
                </a:solidFill>
              </a:rPr>
              <a:t>piece of autobiographical writing, usually shorter in nature than a autobiography</a:t>
            </a:r>
            <a:r>
              <a:rPr lang="en-US" sz="2000" dirty="0" smtClean="0"/>
              <a:t>. </a:t>
            </a:r>
          </a:p>
          <a:p>
            <a:pPr>
              <a:lnSpc>
                <a:spcPct val="90000"/>
              </a:lnSpc>
            </a:pPr>
            <a:r>
              <a:rPr lang="en-US" sz="2000" dirty="0" smtClean="0"/>
              <a:t>The memoir often tries to capture certain highlights or meaningful moments in one's past, often including a contemplation of the meaning of an event at the time of the writing of the memoir. </a:t>
            </a:r>
          </a:p>
          <a:p>
            <a:pPr>
              <a:lnSpc>
                <a:spcPct val="90000"/>
              </a:lnSpc>
            </a:pPr>
            <a:r>
              <a:rPr lang="en-US" sz="2000" dirty="0" smtClean="0"/>
              <a:t>The memoir may be more emotional and concerned with capturing particular scenes, or a series of events, rather than documenting every fact of a person's life</a:t>
            </a:r>
          </a:p>
        </p:txBody>
      </p:sp>
      <p:pic>
        <p:nvPicPr>
          <p:cNvPr id="18436" name="Picture 5" descr="x23"/>
          <p:cNvPicPr>
            <a:picLocks noChangeAspect="1" noChangeArrowheads="1"/>
          </p:cNvPicPr>
          <p:nvPr/>
        </p:nvPicPr>
        <p:blipFill>
          <a:blip r:embed="rId3" cstate="print"/>
          <a:srcRect/>
          <a:stretch>
            <a:fillRect/>
          </a:stretch>
        </p:blipFill>
        <p:spPr bwMode="auto">
          <a:xfrm>
            <a:off x="838200" y="4267200"/>
            <a:ext cx="1143000" cy="1752600"/>
          </a:xfrm>
          <a:prstGeom prst="rect">
            <a:avLst/>
          </a:prstGeom>
          <a:noFill/>
          <a:ln w="9525">
            <a:noFill/>
            <a:miter lim="800000"/>
            <a:headEnd/>
            <a:tailEnd/>
          </a:ln>
        </p:spPr>
      </p:pic>
      <p:pic>
        <p:nvPicPr>
          <p:cNvPr id="18437" name="Picture 7" descr="1574531859"/>
          <p:cNvPicPr>
            <a:picLocks noChangeAspect="1" noChangeArrowheads="1"/>
          </p:cNvPicPr>
          <p:nvPr/>
        </p:nvPicPr>
        <p:blipFill>
          <a:blip r:embed="rId4" cstate="print"/>
          <a:srcRect/>
          <a:stretch>
            <a:fillRect/>
          </a:stretch>
        </p:blipFill>
        <p:spPr bwMode="auto">
          <a:xfrm>
            <a:off x="2209800" y="4267200"/>
            <a:ext cx="1203325" cy="1885950"/>
          </a:xfrm>
          <a:prstGeom prst="rect">
            <a:avLst/>
          </a:prstGeom>
          <a:noFill/>
          <a:ln w="9525">
            <a:noFill/>
            <a:miter lim="800000"/>
            <a:headEnd/>
            <a:tailEnd/>
          </a:ln>
        </p:spPr>
      </p:pic>
      <p:pic>
        <p:nvPicPr>
          <p:cNvPr id="18438" name="Picture 9" descr="6a00c11414dda15af500c2251c39398fdb-320pi"/>
          <p:cNvPicPr>
            <a:picLocks noChangeAspect="1" noChangeArrowheads="1"/>
          </p:cNvPicPr>
          <p:nvPr/>
        </p:nvPicPr>
        <p:blipFill>
          <a:blip r:embed="rId5" cstate="print"/>
          <a:srcRect/>
          <a:stretch>
            <a:fillRect/>
          </a:stretch>
        </p:blipFill>
        <p:spPr bwMode="auto">
          <a:xfrm>
            <a:off x="3657600" y="4267200"/>
            <a:ext cx="1211263" cy="1828800"/>
          </a:xfrm>
          <a:prstGeom prst="rect">
            <a:avLst/>
          </a:prstGeom>
          <a:noFill/>
          <a:ln w="9525">
            <a:noFill/>
            <a:miter lim="800000"/>
            <a:headEnd/>
            <a:tailEnd/>
          </a:ln>
        </p:spPr>
      </p:pic>
      <p:pic>
        <p:nvPicPr>
          <p:cNvPr id="18439" name="Picture 11" descr="0091879205"/>
          <p:cNvPicPr>
            <a:picLocks noChangeAspect="1" noChangeArrowheads="1"/>
          </p:cNvPicPr>
          <p:nvPr/>
        </p:nvPicPr>
        <p:blipFill>
          <a:blip r:embed="rId6" cstate="print"/>
          <a:srcRect/>
          <a:stretch>
            <a:fillRect/>
          </a:stretch>
        </p:blipFill>
        <p:spPr bwMode="auto">
          <a:xfrm>
            <a:off x="5105400" y="4267200"/>
            <a:ext cx="1270000" cy="1828800"/>
          </a:xfrm>
          <a:prstGeom prst="rect">
            <a:avLst/>
          </a:prstGeom>
          <a:noFill/>
          <a:ln w="9525">
            <a:noFill/>
            <a:miter lim="800000"/>
            <a:headEnd/>
            <a:tailEnd/>
          </a:ln>
        </p:spPr>
      </p:pic>
      <p:pic>
        <p:nvPicPr>
          <p:cNvPr id="18440" name="Picture 5" descr="http://ec1.images-amazon.com/images/I/51QNHBVZZ3L.jpg">
            <a:hlinkClick r:id="rId7"/>
          </p:cNvPr>
          <p:cNvPicPr>
            <a:picLocks noChangeAspect="1" noChangeArrowheads="1"/>
          </p:cNvPicPr>
          <p:nvPr/>
        </p:nvPicPr>
        <p:blipFill>
          <a:blip r:embed="rId8" cstate="print"/>
          <a:srcRect/>
          <a:stretch>
            <a:fillRect/>
          </a:stretch>
        </p:blipFill>
        <p:spPr bwMode="auto">
          <a:xfrm>
            <a:off x="6553200" y="4267200"/>
            <a:ext cx="1138238"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533400" y="609600"/>
            <a:ext cx="2438400" cy="1143000"/>
          </a:xfrm>
        </p:spPr>
        <p:txBody>
          <a:bodyPr/>
          <a:lstStyle/>
          <a:p>
            <a:pPr fontAlgn="auto">
              <a:spcAft>
                <a:spcPts val="0"/>
              </a:spcAft>
              <a:defRPr/>
            </a:pPr>
            <a:r>
              <a:rPr lang="en-US" sz="4400" b="1" dirty="0" smtClean="0"/>
              <a:t>Essays</a:t>
            </a:r>
            <a:endParaRPr lang="en-US" b="1" dirty="0" smtClean="0"/>
          </a:p>
        </p:txBody>
      </p:sp>
      <p:sp>
        <p:nvSpPr>
          <p:cNvPr id="19459" name="Rectangle 3"/>
          <p:cNvSpPr>
            <a:spLocks noGrp="1" noChangeArrowheads="1"/>
          </p:cNvSpPr>
          <p:nvPr>
            <p:ph sz="quarter" idx="1"/>
          </p:nvPr>
        </p:nvSpPr>
        <p:spPr>
          <a:xfrm>
            <a:off x="457200" y="2133600"/>
            <a:ext cx="8153400" cy="4038600"/>
          </a:xfrm>
        </p:spPr>
        <p:txBody>
          <a:bodyPr/>
          <a:lstStyle/>
          <a:p>
            <a:pPr>
              <a:lnSpc>
                <a:spcPct val="90000"/>
              </a:lnSpc>
            </a:pPr>
            <a:r>
              <a:rPr lang="en-US" i="1" dirty="0" smtClean="0"/>
              <a:t>Essay</a:t>
            </a:r>
            <a:r>
              <a:rPr lang="en-US" dirty="0" smtClean="0"/>
              <a:t> – A </a:t>
            </a:r>
            <a:r>
              <a:rPr lang="en-US" b="1" dirty="0" smtClean="0">
                <a:solidFill>
                  <a:srgbClr val="FF0000"/>
                </a:solidFill>
              </a:rPr>
              <a:t>short piece of nonfiction prose that examines a single subject from limited and usually personal point-of-view</a:t>
            </a:r>
            <a:r>
              <a:rPr lang="en-US" dirty="0" smtClean="0"/>
              <a:t>.  Two types of essays are personal and formal.</a:t>
            </a:r>
          </a:p>
          <a:p>
            <a:pPr lvl="1">
              <a:lnSpc>
                <a:spcPct val="90000"/>
              </a:lnSpc>
            </a:pPr>
            <a:r>
              <a:rPr lang="en-US" sz="2000" i="1" dirty="0" smtClean="0"/>
              <a:t>Personal Essay</a:t>
            </a:r>
            <a:r>
              <a:rPr lang="en-US" sz="2000" dirty="0" smtClean="0"/>
              <a:t> – is subjective and generally reveals a great deal about the writer’s personality and tastes.  It is usually in conversational tone.  </a:t>
            </a:r>
            <a:r>
              <a:rPr lang="en-US" sz="2000" b="1" dirty="0" smtClean="0">
                <a:solidFill>
                  <a:srgbClr val="FF0000"/>
                </a:solidFill>
              </a:rPr>
              <a:t>Based on a writer's feelings and response to a personal experience</a:t>
            </a:r>
            <a:r>
              <a:rPr lang="en-US" sz="2000" dirty="0" smtClean="0"/>
              <a:t>.</a:t>
            </a:r>
          </a:p>
          <a:p>
            <a:pPr lvl="1">
              <a:lnSpc>
                <a:spcPct val="90000"/>
              </a:lnSpc>
            </a:pPr>
            <a:r>
              <a:rPr lang="en-US" sz="2000" i="1" dirty="0" smtClean="0"/>
              <a:t>Formal Essay</a:t>
            </a:r>
            <a:r>
              <a:rPr lang="en-US" sz="2000" dirty="0" smtClean="0"/>
              <a:t> – is usually </a:t>
            </a:r>
            <a:r>
              <a:rPr lang="en-US" sz="2000" b="1" dirty="0" smtClean="0">
                <a:solidFill>
                  <a:srgbClr val="FF0000"/>
                </a:solidFill>
              </a:rPr>
              <a:t>serious, objective, and impersonal in tone</a:t>
            </a:r>
            <a:r>
              <a:rPr lang="en-US" sz="2000" dirty="0" smtClean="0"/>
              <a:t>.  Its purpose is to inform its readers about some topic of interest or to convince them to accept the writer’s views.  Formal essays should be </a:t>
            </a:r>
            <a:r>
              <a:rPr lang="en-US" sz="2000" b="1" dirty="0" smtClean="0">
                <a:solidFill>
                  <a:srgbClr val="FF0000"/>
                </a:solidFill>
              </a:rPr>
              <a:t>supported by facts and logic.</a:t>
            </a:r>
          </a:p>
        </p:txBody>
      </p:sp>
      <p:pic>
        <p:nvPicPr>
          <p:cNvPr id="19460" name="Picture 5" descr="KS-RS01"/>
          <p:cNvPicPr>
            <a:picLocks noChangeAspect="1" noChangeArrowheads="1"/>
          </p:cNvPicPr>
          <p:nvPr/>
        </p:nvPicPr>
        <p:blipFill>
          <a:blip r:embed="rId3" cstate="print"/>
          <a:srcRect b="59596"/>
          <a:stretch>
            <a:fillRect/>
          </a:stretch>
        </p:blipFill>
        <p:spPr bwMode="auto">
          <a:xfrm>
            <a:off x="2971800" y="0"/>
            <a:ext cx="3124200" cy="2073275"/>
          </a:xfrm>
          <a:prstGeom prst="rect">
            <a:avLst/>
          </a:prstGeom>
          <a:noFill/>
          <a:ln w="9525">
            <a:solidFill>
              <a:schemeClr val="bg1"/>
            </a:solidFill>
            <a:miter lim="800000"/>
            <a:headEnd/>
            <a:tailEnd/>
          </a:ln>
        </p:spPr>
      </p:pic>
      <p:pic>
        <p:nvPicPr>
          <p:cNvPr id="19461" name="Picture 7" descr="featurehed_wline"/>
          <p:cNvPicPr>
            <a:picLocks noChangeAspect="1" noChangeArrowheads="1"/>
          </p:cNvPicPr>
          <p:nvPr/>
        </p:nvPicPr>
        <p:blipFill>
          <a:blip r:embed="rId4" cstate="print"/>
          <a:srcRect/>
          <a:stretch>
            <a:fillRect/>
          </a:stretch>
        </p:blipFill>
        <p:spPr bwMode="auto">
          <a:xfrm>
            <a:off x="6400800" y="0"/>
            <a:ext cx="1693863" cy="2057400"/>
          </a:xfrm>
          <a:prstGeom prst="rect">
            <a:avLst/>
          </a:prstGeom>
          <a:noFill/>
          <a:ln w="12700">
            <a:solidFill>
              <a:schemeClr val="bg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09600" y="304800"/>
            <a:ext cx="8153400" cy="1431925"/>
          </a:xfrm>
        </p:spPr>
        <p:txBody>
          <a:bodyPr/>
          <a:lstStyle/>
          <a:p>
            <a:pPr fontAlgn="auto">
              <a:spcAft>
                <a:spcPts val="0"/>
              </a:spcAft>
              <a:defRPr/>
            </a:pPr>
            <a:r>
              <a:rPr lang="en-US" sz="4000" b="1" dirty="0" smtClean="0"/>
              <a:t>Three methods/purposes of non-fiction writing:</a:t>
            </a:r>
          </a:p>
        </p:txBody>
      </p:sp>
      <p:sp>
        <p:nvSpPr>
          <p:cNvPr id="20483" name="Rectangle 3"/>
          <p:cNvSpPr>
            <a:spLocks noGrp="1" noChangeArrowheads="1"/>
          </p:cNvSpPr>
          <p:nvPr>
            <p:ph sz="quarter" idx="1"/>
          </p:nvPr>
        </p:nvSpPr>
        <p:spPr>
          <a:xfrm>
            <a:off x="533400" y="1981200"/>
            <a:ext cx="8153400" cy="1676400"/>
          </a:xfrm>
        </p:spPr>
        <p:txBody>
          <a:bodyPr/>
          <a:lstStyle/>
          <a:p>
            <a:r>
              <a:rPr lang="en-US" sz="2200" b="1" i="1" dirty="0" smtClean="0">
                <a:solidFill>
                  <a:srgbClr val="FF0000"/>
                </a:solidFill>
              </a:rPr>
              <a:t>Descriptive</a:t>
            </a:r>
            <a:r>
              <a:rPr lang="en-US" sz="2200" dirty="0" smtClean="0"/>
              <a:t> – </a:t>
            </a:r>
            <a:r>
              <a:rPr lang="en-US" sz="2200" b="1" dirty="0" smtClean="0">
                <a:solidFill>
                  <a:srgbClr val="FF0000"/>
                </a:solidFill>
              </a:rPr>
              <a:t>establishes a mood or stirs emotion.</a:t>
            </a:r>
          </a:p>
          <a:p>
            <a:r>
              <a:rPr lang="en-US" sz="2200" b="1" i="1" dirty="0" smtClean="0">
                <a:solidFill>
                  <a:srgbClr val="FF0000"/>
                </a:solidFill>
              </a:rPr>
              <a:t>Expository</a:t>
            </a:r>
            <a:r>
              <a:rPr lang="en-US" sz="2200" b="1" dirty="0" smtClean="0">
                <a:solidFill>
                  <a:srgbClr val="FF0000"/>
                </a:solidFill>
              </a:rPr>
              <a:t> – informs, explains</a:t>
            </a:r>
          </a:p>
          <a:p>
            <a:r>
              <a:rPr lang="en-US" sz="2200" b="1" i="1" dirty="0" smtClean="0">
                <a:solidFill>
                  <a:srgbClr val="FF0000"/>
                </a:solidFill>
              </a:rPr>
              <a:t>Persuasive</a:t>
            </a:r>
            <a:r>
              <a:rPr lang="en-US" sz="2200" b="1" dirty="0" smtClean="0">
                <a:solidFill>
                  <a:srgbClr val="FF0000"/>
                </a:solidFill>
              </a:rPr>
              <a:t> – convinces your audience to feel a certain way</a:t>
            </a:r>
          </a:p>
        </p:txBody>
      </p:sp>
      <p:pic>
        <p:nvPicPr>
          <p:cNvPr id="20484" name="Picture 7" descr="chaut"/>
          <p:cNvPicPr>
            <a:picLocks noChangeAspect="1" noChangeArrowheads="1"/>
          </p:cNvPicPr>
          <p:nvPr/>
        </p:nvPicPr>
        <p:blipFill>
          <a:blip r:embed="rId3" cstate="print"/>
          <a:srcRect t="4747" b="68504"/>
          <a:stretch>
            <a:fillRect/>
          </a:stretch>
        </p:blipFill>
        <p:spPr bwMode="auto">
          <a:xfrm>
            <a:off x="1981200" y="5105400"/>
            <a:ext cx="2784475" cy="858838"/>
          </a:xfrm>
          <a:prstGeom prst="rect">
            <a:avLst/>
          </a:prstGeom>
          <a:noFill/>
          <a:ln w="9525">
            <a:noFill/>
            <a:miter lim="800000"/>
            <a:headEnd/>
            <a:tailEnd/>
          </a:ln>
        </p:spPr>
      </p:pic>
      <p:pic>
        <p:nvPicPr>
          <p:cNvPr id="20485" name="Picture 9" descr="students%20trapped%20in%20cave"/>
          <p:cNvPicPr>
            <a:picLocks noChangeAspect="1" noChangeArrowheads="1"/>
          </p:cNvPicPr>
          <p:nvPr/>
        </p:nvPicPr>
        <p:blipFill>
          <a:blip r:embed="rId4" cstate="print"/>
          <a:srcRect b="70087"/>
          <a:stretch>
            <a:fillRect/>
          </a:stretch>
        </p:blipFill>
        <p:spPr bwMode="auto">
          <a:xfrm>
            <a:off x="2057400" y="3962400"/>
            <a:ext cx="3886200" cy="990600"/>
          </a:xfrm>
          <a:prstGeom prst="rect">
            <a:avLst/>
          </a:prstGeom>
          <a:noFill/>
          <a:ln w="9525">
            <a:noFill/>
            <a:miter lim="800000"/>
            <a:headEnd/>
            <a:tailEnd/>
          </a:ln>
        </p:spPr>
      </p:pic>
      <p:pic>
        <p:nvPicPr>
          <p:cNvPr id="20486" name="Picture 11" descr="005"/>
          <p:cNvPicPr>
            <a:picLocks noChangeAspect="1" noChangeArrowheads="1"/>
          </p:cNvPicPr>
          <p:nvPr/>
        </p:nvPicPr>
        <p:blipFill>
          <a:blip r:embed="rId5" cstate="print"/>
          <a:srcRect t="10738" r="18584" b="22148"/>
          <a:stretch>
            <a:fillRect/>
          </a:stretch>
        </p:blipFill>
        <p:spPr bwMode="auto">
          <a:xfrm>
            <a:off x="152400" y="3962400"/>
            <a:ext cx="1752600" cy="1905000"/>
          </a:xfrm>
          <a:prstGeom prst="rect">
            <a:avLst/>
          </a:prstGeom>
          <a:noFill/>
          <a:ln w="9525">
            <a:noFill/>
            <a:miter lim="800000"/>
            <a:headEnd/>
            <a:tailEnd/>
          </a:ln>
        </p:spPr>
      </p:pic>
      <p:pic>
        <p:nvPicPr>
          <p:cNvPr id="20487" name="Picture 5" descr="2003_brisbane"/>
          <p:cNvPicPr>
            <a:picLocks noChangeAspect="1" noChangeArrowheads="1"/>
          </p:cNvPicPr>
          <p:nvPr/>
        </p:nvPicPr>
        <p:blipFill>
          <a:blip r:embed="rId6" cstate="print"/>
          <a:srcRect b="55244"/>
          <a:stretch>
            <a:fillRect/>
          </a:stretch>
        </p:blipFill>
        <p:spPr bwMode="auto">
          <a:xfrm>
            <a:off x="4876800" y="5029200"/>
            <a:ext cx="3886200" cy="1219200"/>
          </a:xfrm>
          <a:prstGeom prst="rect">
            <a:avLst/>
          </a:prstGeom>
          <a:noFill/>
          <a:ln w="9525">
            <a:noFill/>
            <a:miter lim="800000"/>
            <a:headEnd/>
            <a:tailEnd/>
          </a:ln>
        </p:spPr>
      </p:pic>
      <p:pic>
        <p:nvPicPr>
          <p:cNvPr id="20488" name="Picture 13" descr="photo_thumb_main"/>
          <p:cNvPicPr>
            <a:picLocks noChangeAspect="1" noChangeArrowheads="1"/>
          </p:cNvPicPr>
          <p:nvPr/>
        </p:nvPicPr>
        <p:blipFill>
          <a:blip r:embed="rId7" cstate="print"/>
          <a:srcRect l="40640" t="39047" b="55238"/>
          <a:stretch>
            <a:fillRect/>
          </a:stretch>
        </p:blipFill>
        <p:spPr bwMode="auto">
          <a:xfrm>
            <a:off x="4267200" y="3352800"/>
            <a:ext cx="3352800" cy="50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077200" cy="715962"/>
          </a:xfrm>
        </p:spPr>
        <p:txBody>
          <a:bodyPr>
            <a:normAutofit fontScale="90000"/>
          </a:bodyPr>
          <a:lstStyle/>
          <a:p>
            <a:pPr fontAlgn="auto">
              <a:spcAft>
                <a:spcPts val="0"/>
              </a:spcAft>
              <a:defRPr/>
            </a:pPr>
            <a:r>
              <a:rPr lang="en-US" sz="4400" b="1" dirty="0" smtClean="0"/>
              <a:t>Persuasion </a:t>
            </a:r>
            <a:r>
              <a:rPr lang="en-US" sz="3200" cap="none" dirty="0" smtClean="0"/>
              <a:t>(writing with opinions)</a:t>
            </a:r>
            <a:endParaRPr lang="en-US" b="1" cap="none" dirty="0"/>
          </a:p>
        </p:txBody>
      </p:sp>
      <p:sp>
        <p:nvSpPr>
          <p:cNvPr id="21507" name="Content Placeholder 2"/>
          <p:cNvSpPr>
            <a:spLocks noGrp="1"/>
          </p:cNvSpPr>
          <p:nvPr>
            <p:ph sz="quarter" idx="1"/>
          </p:nvPr>
        </p:nvSpPr>
        <p:spPr>
          <a:xfrm>
            <a:off x="381000" y="990600"/>
            <a:ext cx="8153400" cy="5410200"/>
          </a:xfrm>
        </p:spPr>
        <p:txBody>
          <a:bodyPr/>
          <a:lstStyle/>
          <a:p>
            <a:pPr>
              <a:buFont typeface="Wingdings" pitchFamily="2" charset="2"/>
              <a:buNone/>
            </a:pPr>
            <a:r>
              <a:rPr lang="en-US" sz="2800" b="1" dirty="0" smtClean="0"/>
              <a:t>Logical Appeals</a:t>
            </a:r>
          </a:p>
          <a:p>
            <a:r>
              <a:rPr lang="en-US" sz="2000" b="1" dirty="0" smtClean="0">
                <a:solidFill>
                  <a:srgbClr val="FF0000"/>
                </a:solidFill>
              </a:rPr>
              <a:t>Facts and statistics </a:t>
            </a:r>
            <a:r>
              <a:rPr lang="en-US" sz="2000" dirty="0" smtClean="0"/>
              <a:t>– give strong support to your reasons because nobody can argue with them.</a:t>
            </a:r>
          </a:p>
          <a:p>
            <a:r>
              <a:rPr lang="en-US" sz="2000" b="1" dirty="0" smtClean="0">
                <a:solidFill>
                  <a:srgbClr val="FF0000"/>
                </a:solidFill>
              </a:rPr>
              <a:t>Expert testimony </a:t>
            </a:r>
            <a:r>
              <a:rPr lang="en-US" sz="2000" dirty="0" smtClean="0"/>
              <a:t>– Statements made by an expert in the field are always convincing.</a:t>
            </a:r>
          </a:p>
          <a:p>
            <a:pPr>
              <a:buFont typeface="Wingdings" pitchFamily="2" charset="2"/>
              <a:buNone/>
            </a:pPr>
            <a:r>
              <a:rPr lang="en-US" sz="2800" b="1" dirty="0" smtClean="0"/>
              <a:t>Faulty Reasoning or Fallacies</a:t>
            </a:r>
          </a:p>
          <a:p>
            <a:r>
              <a:rPr lang="en-US" sz="2000" b="1" dirty="0" smtClean="0">
                <a:solidFill>
                  <a:srgbClr val="FF0000"/>
                </a:solidFill>
              </a:rPr>
              <a:t>Hasty generalization </a:t>
            </a:r>
            <a:r>
              <a:rPr lang="en-US" sz="2000" dirty="0" smtClean="0"/>
              <a:t>– coming to a conclusions on the basis of insufficient evidence</a:t>
            </a:r>
          </a:p>
          <a:p>
            <a:r>
              <a:rPr lang="en-US" sz="2000" b="1" dirty="0" smtClean="0">
                <a:solidFill>
                  <a:srgbClr val="FF0000"/>
                </a:solidFill>
              </a:rPr>
              <a:t>Name calling </a:t>
            </a:r>
            <a:r>
              <a:rPr lang="en-US" sz="2000" dirty="0" smtClean="0"/>
              <a:t>– attacking the person who holds the view rather than the view itself.</a:t>
            </a:r>
            <a:r>
              <a:rPr lang="en-US" sz="2000" dirty="0" smtClean="0">
                <a:solidFill>
                  <a:schemeClr val="accent1"/>
                </a:solidFill>
              </a:rPr>
              <a:t> </a:t>
            </a:r>
          </a:p>
          <a:p>
            <a:r>
              <a:rPr lang="en-US" sz="2000" b="1" dirty="0" smtClean="0">
                <a:solidFill>
                  <a:srgbClr val="FF0000"/>
                </a:solidFill>
              </a:rPr>
              <a:t>Either/or</a:t>
            </a:r>
            <a:r>
              <a:rPr lang="en-US" sz="2000" dirty="0" smtClean="0"/>
              <a:t> – describing a situation as if there were only two choices when in fact there may be several</a:t>
            </a:r>
          </a:p>
          <a:p>
            <a:r>
              <a:rPr lang="en-US" sz="2000" b="1" dirty="0" smtClean="0">
                <a:solidFill>
                  <a:srgbClr val="FF0000"/>
                </a:solidFill>
              </a:rPr>
              <a:t>False cause and effect </a:t>
            </a:r>
            <a:r>
              <a:rPr lang="en-US" sz="2000" dirty="0" smtClean="0"/>
              <a:t>– asserting that because Event B followed Event A, A must have caused B</a:t>
            </a:r>
          </a:p>
          <a:p>
            <a:endParaRPr lang="en-US" sz="2000" dirty="0" smtClean="0"/>
          </a:p>
          <a:p>
            <a:endParaRPr lang="en-US" dirty="0" smtClean="0"/>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467600" cy="792162"/>
          </a:xfrm>
        </p:spPr>
        <p:txBody>
          <a:bodyPr/>
          <a:lstStyle/>
          <a:p>
            <a:pPr fontAlgn="auto">
              <a:spcAft>
                <a:spcPts val="0"/>
              </a:spcAft>
              <a:defRPr/>
            </a:pPr>
            <a:r>
              <a:rPr lang="en-US" sz="4000" b="1" dirty="0" smtClean="0"/>
              <a:t>Persuasion</a:t>
            </a:r>
            <a:endParaRPr lang="en-US" b="1" dirty="0"/>
          </a:p>
        </p:txBody>
      </p:sp>
      <p:sp>
        <p:nvSpPr>
          <p:cNvPr id="22531" name="Content Placeholder 2"/>
          <p:cNvSpPr>
            <a:spLocks noGrp="1"/>
          </p:cNvSpPr>
          <p:nvPr>
            <p:ph sz="quarter" idx="1"/>
          </p:nvPr>
        </p:nvSpPr>
        <p:spPr>
          <a:xfrm>
            <a:off x="457200" y="1371600"/>
            <a:ext cx="7543800" cy="3657600"/>
          </a:xfrm>
        </p:spPr>
        <p:txBody>
          <a:bodyPr/>
          <a:lstStyle/>
          <a:p>
            <a:pPr>
              <a:buFont typeface="Wingdings" pitchFamily="2" charset="2"/>
              <a:buNone/>
            </a:pPr>
            <a:r>
              <a:rPr lang="en-US" sz="2800" b="1" dirty="0" smtClean="0"/>
              <a:t>Emotional Appeals </a:t>
            </a:r>
          </a:p>
          <a:p>
            <a:r>
              <a:rPr lang="en-US" sz="2000" b="1" dirty="0" smtClean="0">
                <a:solidFill>
                  <a:srgbClr val="FF0000"/>
                </a:solidFill>
              </a:rPr>
              <a:t>Loaded Words </a:t>
            </a:r>
            <a:r>
              <a:rPr lang="en-US" sz="2000" dirty="0" smtClean="0"/>
              <a:t>- heavy with emotional connotations</a:t>
            </a:r>
          </a:p>
          <a:p>
            <a:r>
              <a:rPr lang="en-US" sz="2000" b="1" dirty="0" smtClean="0">
                <a:solidFill>
                  <a:srgbClr val="FF0000"/>
                </a:solidFill>
              </a:rPr>
              <a:t>Glittering generalities </a:t>
            </a:r>
            <a:r>
              <a:rPr lang="en-US" sz="2000" dirty="0" smtClean="0"/>
              <a:t>– a type of loaded words. They are so strong with positive that they “glitter” and make you feel good</a:t>
            </a:r>
          </a:p>
          <a:p>
            <a:r>
              <a:rPr lang="en-US" sz="2000" b="1" dirty="0" smtClean="0">
                <a:solidFill>
                  <a:srgbClr val="FF0000"/>
                </a:solidFill>
              </a:rPr>
              <a:t>Bandwagon appeal </a:t>
            </a:r>
            <a:r>
              <a:rPr lang="en-US" sz="2000" dirty="0" smtClean="0"/>
              <a:t>– this is the “Don’t miss out” or “Don’t be the last person to have one” appeal often used by advertisers.</a:t>
            </a:r>
          </a:p>
          <a:p>
            <a:r>
              <a:rPr lang="en-US" sz="2000" b="1" dirty="0" smtClean="0">
                <a:solidFill>
                  <a:srgbClr val="FF0000"/>
                </a:solidFill>
              </a:rPr>
              <a:t>Testimonials</a:t>
            </a:r>
            <a:r>
              <a:rPr lang="en-US" sz="2000" dirty="0" smtClean="0"/>
              <a:t> – when a basketball star endorses a candidate for the senate or brand of cereal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fontAlgn="auto">
              <a:spcAft>
                <a:spcPts val="0"/>
              </a:spcAft>
              <a:defRPr/>
            </a:pPr>
            <a:r>
              <a:rPr lang="en-US" sz="3600" b="1" dirty="0" smtClean="0"/>
              <a:t>Nonfiction Narratives</a:t>
            </a:r>
            <a:r>
              <a:rPr lang="en-US" dirty="0" smtClean="0"/>
              <a:t>	</a:t>
            </a:r>
          </a:p>
        </p:txBody>
      </p:sp>
      <p:sp>
        <p:nvSpPr>
          <p:cNvPr id="23555" name="Rectangle 3"/>
          <p:cNvSpPr>
            <a:spLocks noGrp="1" noChangeArrowheads="1"/>
          </p:cNvSpPr>
          <p:nvPr>
            <p:ph sz="quarter" idx="1"/>
          </p:nvPr>
        </p:nvSpPr>
        <p:spPr>
          <a:xfrm>
            <a:off x="457200" y="1600201"/>
            <a:ext cx="7467600" cy="2514600"/>
          </a:xfrm>
        </p:spPr>
        <p:txBody>
          <a:bodyPr/>
          <a:lstStyle/>
          <a:p>
            <a:r>
              <a:rPr lang="en-US" sz="2800" dirty="0" smtClean="0"/>
              <a:t>We usually associate narratives with fiction, but nonfiction writers often tell true stories to make a point.</a:t>
            </a:r>
          </a:p>
          <a:p>
            <a:r>
              <a:rPr lang="en-US" sz="2800" dirty="0" smtClean="0"/>
              <a:t>Nonfiction narratives are used in news reports, biographies, and histories.</a:t>
            </a:r>
          </a:p>
        </p:txBody>
      </p:sp>
      <p:pic>
        <p:nvPicPr>
          <p:cNvPr id="23556" name="Picture 7" descr="0060977477"/>
          <p:cNvPicPr>
            <a:picLocks noChangeAspect="1" noChangeArrowheads="1"/>
          </p:cNvPicPr>
          <p:nvPr/>
        </p:nvPicPr>
        <p:blipFill>
          <a:blip r:embed="rId3" cstate="print"/>
          <a:srcRect/>
          <a:stretch>
            <a:fillRect/>
          </a:stretch>
        </p:blipFill>
        <p:spPr bwMode="auto">
          <a:xfrm>
            <a:off x="1143000" y="3962400"/>
            <a:ext cx="1414463" cy="2114550"/>
          </a:xfrm>
          <a:prstGeom prst="rect">
            <a:avLst/>
          </a:prstGeom>
          <a:noFill/>
          <a:ln w="9525">
            <a:noFill/>
            <a:miter lim="800000"/>
            <a:headEnd/>
            <a:tailEnd/>
          </a:ln>
        </p:spPr>
      </p:pic>
      <p:pic>
        <p:nvPicPr>
          <p:cNvPr id="23557" name="Picture 11" descr="Cover Image"/>
          <p:cNvPicPr>
            <a:picLocks noChangeAspect="1" noChangeArrowheads="1"/>
          </p:cNvPicPr>
          <p:nvPr/>
        </p:nvPicPr>
        <p:blipFill>
          <a:blip r:embed="rId4" cstate="print"/>
          <a:srcRect/>
          <a:stretch>
            <a:fillRect/>
          </a:stretch>
        </p:blipFill>
        <p:spPr bwMode="auto">
          <a:xfrm>
            <a:off x="4343400" y="3962400"/>
            <a:ext cx="1368425" cy="2019300"/>
          </a:xfrm>
          <a:prstGeom prst="rect">
            <a:avLst/>
          </a:prstGeom>
          <a:noFill/>
          <a:ln w="9525">
            <a:noFill/>
            <a:miter lim="800000"/>
            <a:headEnd/>
            <a:tailEnd/>
          </a:ln>
        </p:spPr>
      </p:pic>
      <p:pic>
        <p:nvPicPr>
          <p:cNvPr id="23558" name="Picture 13" descr="1101010507_400"/>
          <p:cNvPicPr>
            <a:picLocks noChangeAspect="1" noChangeArrowheads="1"/>
          </p:cNvPicPr>
          <p:nvPr/>
        </p:nvPicPr>
        <p:blipFill>
          <a:blip r:embed="rId5" cstate="print"/>
          <a:srcRect/>
          <a:stretch>
            <a:fillRect/>
          </a:stretch>
        </p:blipFill>
        <p:spPr bwMode="auto">
          <a:xfrm>
            <a:off x="5943600" y="3962400"/>
            <a:ext cx="1500188" cy="1976438"/>
          </a:xfrm>
          <a:prstGeom prst="rect">
            <a:avLst/>
          </a:prstGeom>
          <a:noFill/>
          <a:ln w="9525">
            <a:noFill/>
            <a:miter lim="800000"/>
            <a:headEnd/>
            <a:tailEnd/>
          </a:ln>
        </p:spPr>
      </p:pic>
      <p:pic>
        <p:nvPicPr>
          <p:cNvPr id="23559" name="Picture 15" descr="1101980511_400"/>
          <p:cNvPicPr>
            <a:picLocks noChangeAspect="1" noChangeArrowheads="1"/>
          </p:cNvPicPr>
          <p:nvPr/>
        </p:nvPicPr>
        <p:blipFill>
          <a:blip r:embed="rId6" cstate="print"/>
          <a:srcRect/>
          <a:stretch>
            <a:fillRect/>
          </a:stretch>
        </p:blipFill>
        <p:spPr bwMode="auto">
          <a:xfrm>
            <a:off x="2743200" y="3962400"/>
            <a:ext cx="1500188" cy="1976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600" b="1" dirty="0" smtClean="0"/>
              <a:t>Fact vs. Opinion</a:t>
            </a:r>
          </a:p>
        </p:txBody>
      </p:sp>
      <p:sp>
        <p:nvSpPr>
          <p:cNvPr id="24579" name="Content Placeholder 2"/>
          <p:cNvSpPr>
            <a:spLocks noGrp="1"/>
          </p:cNvSpPr>
          <p:nvPr>
            <p:ph sz="quarter" idx="1"/>
          </p:nvPr>
        </p:nvSpPr>
        <p:spPr>
          <a:xfrm>
            <a:off x="457200" y="1905000"/>
            <a:ext cx="7467600" cy="2590800"/>
          </a:xfrm>
        </p:spPr>
        <p:txBody>
          <a:bodyPr/>
          <a:lstStyle/>
          <a:p>
            <a:r>
              <a:rPr lang="en-US" sz="2800" dirty="0" smtClean="0">
                <a:solidFill>
                  <a:schemeClr val="accent1"/>
                </a:solidFill>
              </a:rPr>
              <a:t>Fact </a:t>
            </a:r>
            <a:r>
              <a:rPr lang="en-US" sz="2800" dirty="0" smtClean="0"/>
              <a:t>- </a:t>
            </a:r>
            <a:r>
              <a:rPr lang="en-US" sz="2800" b="1" dirty="0" smtClean="0">
                <a:solidFill>
                  <a:srgbClr val="FF0000"/>
                </a:solidFill>
              </a:rPr>
              <a:t>something true or accurate and having real-life existence. It can be proven.</a:t>
            </a:r>
          </a:p>
          <a:p>
            <a:r>
              <a:rPr lang="en-US" sz="2800" dirty="0" smtClean="0">
                <a:solidFill>
                  <a:schemeClr val="accent1"/>
                </a:solidFill>
              </a:rPr>
              <a:t>Opinion</a:t>
            </a:r>
            <a:r>
              <a:rPr lang="en-US" sz="2800" dirty="0" smtClean="0"/>
              <a:t> – </a:t>
            </a:r>
            <a:r>
              <a:rPr lang="en-US" sz="2800" b="1" dirty="0" smtClean="0">
                <a:solidFill>
                  <a:srgbClr val="FF0000"/>
                </a:solidFill>
              </a:rPr>
              <a:t>a belief held without evidence or proof.</a:t>
            </a:r>
          </a:p>
        </p:txBody>
      </p:sp>
      <p:pic>
        <p:nvPicPr>
          <p:cNvPr id="24580" name="Picture 4" descr="C:\Users\Mindy\AppData\Local\Microsoft\Windows\Temporary Internet Files\Content.IE5\VEV1QI1J\MCj02307560000[1].wmf"/>
          <p:cNvPicPr>
            <a:picLocks noChangeAspect="1" noChangeArrowheads="1"/>
          </p:cNvPicPr>
          <p:nvPr/>
        </p:nvPicPr>
        <p:blipFill>
          <a:blip r:embed="rId3" cstate="print"/>
          <a:srcRect/>
          <a:stretch>
            <a:fillRect/>
          </a:stretch>
        </p:blipFill>
        <p:spPr bwMode="auto">
          <a:xfrm>
            <a:off x="3505200" y="3962400"/>
            <a:ext cx="1008063" cy="2401888"/>
          </a:xfrm>
          <a:prstGeom prst="rect">
            <a:avLst/>
          </a:prstGeom>
          <a:noFill/>
          <a:ln w="9525">
            <a:noFill/>
            <a:miter lim="800000"/>
            <a:headEnd/>
            <a:tailEnd/>
          </a:ln>
        </p:spPr>
      </p:pic>
      <p:pic>
        <p:nvPicPr>
          <p:cNvPr id="24581" name="Picture 5" descr="C:\Users\Mindy\AppData\Local\Microsoft\Windows\Temporary Internet Files\Content.IE5\ZY33R4TX\MCj03634440000[1].wmf"/>
          <p:cNvPicPr>
            <a:picLocks noChangeAspect="1" noChangeArrowheads="1"/>
          </p:cNvPicPr>
          <p:nvPr/>
        </p:nvPicPr>
        <p:blipFill>
          <a:blip r:embed="rId4" cstate="print"/>
          <a:srcRect/>
          <a:stretch>
            <a:fillRect/>
          </a:stretch>
        </p:blipFill>
        <p:spPr bwMode="auto">
          <a:xfrm>
            <a:off x="6934200" y="228600"/>
            <a:ext cx="1390650" cy="151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fontAlgn="auto">
              <a:spcAft>
                <a:spcPts val="0"/>
              </a:spcAft>
              <a:defRPr/>
            </a:pPr>
            <a:r>
              <a:rPr lang="en-US" sz="3600" b="1" dirty="0" smtClean="0"/>
              <a:t>Rhetorical Devices</a:t>
            </a:r>
            <a:endParaRPr lang="en-US" sz="3600" b="1" dirty="0"/>
          </a:p>
        </p:txBody>
      </p:sp>
      <p:sp>
        <p:nvSpPr>
          <p:cNvPr id="25603" name="Content Placeholder 2"/>
          <p:cNvSpPr>
            <a:spLocks noGrp="1"/>
          </p:cNvSpPr>
          <p:nvPr>
            <p:ph sz="quarter" idx="1"/>
          </p:nvPr>
        </p:nvSpPr>
        <p:spPr>
          <a:xfrm>
            <a:off x="304800" y="1143000"/>
            <a:ext cx="8001000" cy="5105400"/>
          </a:xfrm>
        </p:spPr>
        <p:txBody>
          <a:bodyPr/>
          <a:lstStyle/>
          <a:p>
            <a:pPr>
              <a:buNone/>
              <a:defRPr/>
            </a:pPr>
            <a:r>
              <a:rPr lang="en-US" sz="2800" dirty="0" smtClean="0"/>
              <a:t>Oxymoron</a:t>
            </a:r>
          </a:p>
          <a:p>
            <a:pPr>
              <a:defRPr/>
            </a:pPr>
            <a:r>
              <a:rPr lang="en-US" sz="2000" b="1" dirty="0" smtClean="0">
                <a:solidFill>
                  <a:srgbClr val="FF0000"/>
                </a:solidFill>
              </a:rPr>
              <a:t>is a paradox reduced to two words</a:t>
            </a:r>
            <a:r>
              <a:rPr lang="en-US" sz="2000" dirty="0" smtClean="0"/>
              <a:t>, usually in an adjective-noun ("eloquent silence") or adverb-adjective (“delicately strong") relationship, and is used for effect, complexity, emphasis, or wit: </a:t>
            </a:r>
          </a:p>
          <a:p>
            <a:pPr>
              <a:defRPr/>
            </a:pPr>
            <a:r>
              <a:rPr lang="en-US" sz="2000" dirty="0" smtClean="0"/>
              <a:t>Ex: The coach’s solution was ridiculously brilliant. Love is bitter-sweet.</a:t>
            </a:r>
          </a:p>
          <a:p>
            <a:pPr>
              <a:buNone/>
              <a:defRPr/>
            </a:pPr>
            <a:r>
              <a:rPr lang="en-US" sz="2800" dirty="0" smtClean="0"/>
              <a:t>Rhetorical Question</a:t>
            </a:r>
          </a:p>
          <a:p>
            <a:pPr>
              <a:defRPr/>
            </a:pPr>
            <a:r>
              <a:rPr lang="en-US" sz="2000" b="1" dirty="0" smtClean="0">
                <a:solidFill>
                  <a:srgbClr val="FF0000"/>
                </a:solidFill>
              </a:rPr>
              <a:t>is not answered by the writer, because its answer is obvious </a:t>
            </a:r>
            <a:r>
              <a:rPr lang="en-US" sz="2000" dirty="0" smtClean="0"/>
              <a:t>or obviously </a:t>
            </a:r>
            <a:r>
              <a:rPr lang="en-US" sz="2000" dirty="0" smtClean="0"/>
              <a:t>desired</a:t>
            </a:r>
            <a:r>
              <a:rPr lang="en-US" sz="2000" dirty="0" smtClean="0"/>
              <a:t>, and usually just a yes or no. It </a:t>
            </a:r>
            <a:r>
              <a:rPr lang="en-US" sz="2000" dirty="0" smtClean="0"/>
              <a:t>is </a:t>
            </a:r>
            <a:r>
              <a:rPr lang="en-US" sz="2000" b="1" dirty="0" smtClean="0">
                <a:solidFill>
                  <a:srgbClr val="FF0000"/>
                </a:solidFill>
              </a:rPr>
              <a:t>used for effect, emphasis, or provocation</a:t>
            </a:r>
            <a:r>
              <a:rPr lang="en-US" sz="2000" dirty="0" smtClean="0"/>
              <a:t>, </a:t>
            </a:r>
            <a:r>
              <a:rPr lang="en-US" sz="2000" dirty="0" smtClean="0"/>
              <a:t>or for drawing a conclusionary statement from the facts at hand. </a:t>
            </a:r>
          </a:p>
          <a:p>
            <a:pPr>
              <a:defRPr/>
            </a:pPr>
            <a:r>
              <a:rPr lang="en-US" sz="2000" dirty="0" smtClean="0"/>
              <a:t>Ex: But how can we expect to enjoy the scenery when the scenery consists entirely of garish billboards?</a:t>
            </a:r>
            <a:endParaRPr lang="en-US" dirty="0" smtClean="0"/>
          </a:p>
          <a:p>
            <a:endParaRPr lang="en-US" sz="1600" dirty="0" smtClean="0"/>
          </a:p>
          <a:p>
            <a:endParaRPr lang="en-US" sz="1600" dirty="0" smtClean="0"/>
          </a:p>
          <a:p>
            <a:pPr>
              <a:buFont typeface="Wingdings" pitchFamily="2" charset="2"/>
              <a:buNone/>
            </a:pPr>
            <a:endParaRPr lang="en-US" sz="1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600" b="1" dirty="0" smtClean="0"/>
              <a:t>Rhetorical Devices con.</a:t>
            </a:r>
            <a:endParaRPr lang="en-US" sz="3600" b="1" dirty="0"/>
          </a:p>
        </p:txBody>
      </p:sp>
      <p:sp>
        <p:nvSpPr>
          <p:cNvPr id="26627" name="Content Placeholder 2"/>
          <p:cNvSpPr>
            <a:spLocks noGrp="1"/>
          </p:cNvSpPr>
          <p:nvPr>
            <p:ph sz="quarter" idx="1"/>
          </p:nvPr>
        </p:nvSpPr>
        <p:spPr>
          <a:xfrm>
            <a:off x="381000" y="1447800"/>
            <a:ext cx="8077200" cy="4876800"/>
          </a:xfrm>
        </p:spPr>
        <p:txBody>
          <a:bodyPr/>
          <a:lstStyle/>
          <a:p>
            <a:pPr>
              <a:buFont typeface="Wingdings" pitchFamily="2" charset="2"/>
              <a:buNone/>
            </a:pPr>
            <a:r>
              <a:rPr lang="en-US" dirty="0" smtClean="0"/>
              <a:t>Hyperbole</a:t>
            </a:r>
          </a:p>
          <a:p>
            <a:r>
              <a:rPr lang="en-US" dirty="0" smtClean="0"/>
              <a:t>the counterpart of understatement, deliberately exaggerates conditions for emphasis or effect.</a:t>
            </a:r>
          </a:p>
          <a:p>
            <a:r>
              <a:rPr lang="en-US" dirty="0" smtClean="0"/>
              <a:t>Ex: There are a </a:t>
            </a:r>
            <a:r>
              <a:rPr lang="en-US" b="1" dirty="0" smtClean="0">
                <a:solidFill>
                  <a:schemeClr val="accent2">
                    <a:lumMod val="75000"/>
                  </a:schemeClr>
                </a:solidFill>
              </a:rPr>
              <a:t>thousand reasons </a:t>
            </a:r>
            <a:r>
              <a:rPr lang="en-US" dirty="0" smtClean="0"/>
              <a:t>why more research is needed on solar energy.</a:t>
            </a:r>
          </a:p>
          <a:p>
            <a:pPr>
              <a:buFont typeface="Wingdings" pitchFamily="2" charset="2"/>
              <a:buNone/>
            </a:pPr>
            <a:r>
              <a:rPr lang="en-US" dirty="0" smtClean="0"/>
              <a:t>Understatement</a:t>
            </a:r>
          </a:p>
          <a:p>
            <a:r>
              <a:rPr lang="en-US" dirty="0" smtClean="0"/>
              <a:t>…deliberately expresses an idea as less important than it actually is, either for ironic emphasis or for politeness and tact. </a:t>
            </a:r>
          </a:p>
          <a:p>
            <a:r>
              <a:rPr lang="en-US" dirty="0" smtClean="0"/>
              <a:t>Ex: The 1906 San Francisco earthquake interrupted business </a:t>
            </a:r>
            <a:r>
              <a:rPr lang="en-US" b="1" dirty="0" smtClean="0">
                <a:solidFill>
                  <a:schemeClr val="accent2">
                    <a:lumMod val="75000"/>
                  </a:schemeClr>
                </a:solidFill>
              </a:rPr>
              <a:t>somewhat</a:t>
            </a:r>
            <a:r>
              <a:rPr lang="en-US" dirty="0" smtClean="0">
                <a:solidFill>
                  <a:schemeClr val="accent2">
                    <a:lumMod val="75000"/>
                  </a:schemeClr>
                </a:solidFill>
              </a:rPr>
              <a:t> </a:t>
            </a:r>
            <a:r>
              <a:rPr lang="en-US" dirty="0" smtClean="0"/>
              <a:t>in the downtown area. </a:t>
            </a:r>
          </a:p>
          <a:p>
            <a:endParaRPr lang="en-US" dirty="0" smtClean="0"/>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fontAlgn="auto">
              <a:spcAft>
                <a:spcPts val="0"/>
              </a:spcAft>
              <a:defRPr/>
            </a:pPr>
            <a:r>
              <a:rPr lang="en-US" dirty="0" smtClean="0"/>
              <a:t>Nonfiction characteristics	</a:t>
            </a:r>
          </a:p>
        </p:txBody>
      </p:sp>
      <p:sp>
        <p:nvSpPr>
          <p:cNvPr id="9219" name="Rectangle 3"/>
          <p:cNvSpPr>
            <a:spLocks noGrp="1" noChangeArrowheads="1"/>
          </p:cNvSpPr>
          <p:nvPr>
            <p:ph sz="quarter" idx="1"/>
          </p:nvPr>
        </p:nvSpPr>
        <p:spPr>
          <a:xfrm>
            <a:off x="457200" y="1600200"/>
            <a:ext cx="7467600" cy="4873625"/>
          </a:xfrm>
        </p:spPr>
        <p:txBody>
          <a:bodyPr/>
          <a:lstStyle/>
          <a:p>
            <a:pPr>
              <a:lnSpc>
                <a:spcPct val="90000"/>
              </a:lnSpc>
            </a:pPr>
            <a:r>
              <a:rPr lang="en-US" dirty="0" smtClean="0"/>
              <a:t>Nonfiction is </a:t>
            </a:r>
            <a:r>
              <a:rPr lang="en-US" b="1" dirty="0" smtClean="0">
                <a:solidFill>
                  <a:srgbClr val="FF0000"/>
                </a:solidFill>
              </a:rPr>
              <a:t>based on some sort of fact</a:t>
            </a:r>
            <a:r>
              <a:rPr lang="en-US" dirty="0" smtClean="0"/>
              <a:t>: it can be verified as factual in some way</a:t>
            </a:r>
            <a:r>
              <a:rPr lang="en-US" dirty="0" smtClean="0"/>
              <a:t>. It is also </a:t>
            </a:r>
            <a:r>
              <a:rPr lang="en-US" b="1" dirty="0" smtClean="0">
                <a:solidFill>
                  <a:srgbClr val="FF0000"/>
                </a:solidFill>
              </a:rPr>
              <a:t>known as informational text.</a:t>
            </a:r>
            <a:endParaRPr lang="en-US" b="1" dirty="0" smtClean="0">
              <a:solidFill>
                <a:srgbClr val="FF0000"/>
              </a:solidFill>
            </a:endParaRPr>
          </a:p>
          <a:p>
            <a:pPr>
              <a:lnSpc>
                <a:spcPct val="90000"/>
              </a:lnSpc>
            </a:pPr>
            <a:r>
              <a:rPr lang="en-US" dirty="0" smtClean="0"/>
              <a:t>Nonfiction is based on fact, but it would be a mistake to assume that “fact” and “truth are the same thing.  It is impossible to “tell the whole truth” about any experience.  The very act of putting something into words changes it.  The particular words we choose to tell something about an experience is influenced by our personality, beliefs, prejudices, and our experiences.  In other words, who we are shapes how we write about factual information.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b="1" dirty="0" smtClean="0"/>
              <a:t>Persuasion</a:t>
            </a:r>
            <a:endParaRPr lang="en-US" b="1" dirty="0"/>
          </a:p>
        </p:txBody>
      </p:sp>
      <p:sp>
        <p:nvSpPr>
          <p:cNvPr id="27651" name="Content Placeholder 2"/>
          <p:cNvSpPr>
            <a:spLocks noGrp="1"/>
          </p:cNvSpPr>
          <p:nvPr>
            <p:ph sz="quarter" idx="1"/>
          </p:nvPr>
        </p:nvSpPr>
        <p:spPr>
          <a:xfrm>
            <a:off x="457200" y="1600200"/>
            <a:ext cx="8001000" cy="4873625"/>
          </a:xfrm>
        </p:spPr>
        <p:txBody>
          <a:bodyPr/>
          <a:lstStyle/>
          <a:p>
            <a:pPr>
              <a:buFont typeface="Wingdings" pitchFamily="2" charset="2"/>
              <a:buNone/>
            </a:pPr>
            <a:r>
              <a:rPr lang="en-US" sz="2800" b="1" dirty="0" smtClean="0">
                <a:solidFill>
                  <a:schemeClr val="accent6">
                    <a:lumMod val="50000"/>
                  </a:schemeClr>
                </a:solidFill>
              </a:rPr>
              <a:t>Logical Appeals (mentioned on slide 14)</a:t>
            </a:r>
          </a:p>
          <a:p>
            <a:r>
              <a:rPr lang="en-US" sz="2000" dirty="0" smtClean="0">
                <a:solidFill>
                  <a:schemeClr val="accent1"/>
                </a:solidFill>
              </a:rPr>
              <a:t>Facts and statistics </a:t>
            </a:r>
            <a:r>
              <a:rPr lang="en-US" sz="2000" dirty="0" smtClean="0"/>
              <a:t>– give strong support to your reasons because nobody can argue with them.</a:t>
            </a:r>
          </a:p>
          <a:p>
            <a:r>
              <a:rPr lang="en-US" sz="2000" dirty="0" smtClean="0">
                <a:solidFill>
                  <a:schemeClr val="accent1"/>
                </a:solidFill>
              </a:rPr>
              <a:t>Expert testimony </a:t>
            </a:r>
            <a:r>
              <a:rPr lang="en-US" sz="2000" dirty="0" smtClean="0"/>
              <a:t>– Statements made by an expert in the field are always convincing.</a:t>
            </a:r>
          </a:p>
          <a:p>
            <a:pPr>
              <a:buFont typeface="Wingdings" pitchFamily="2" charset="2"/>
              <a:buNone/>
            </a:pPr>
            <a:r>
              <a:rPr lang="en-US" sz="2800" b="1" dirty="0" smtClean="0">
                <a:solidFill>
                  <a:schemeClr val="accent6">
                    <a:lumMod val="50000"/>
                  </a:schemeClr>
                </a:solidFill>
              </a:rPr>
              <a:t>Faulty Reasoning or Fallacies (from sl. 14)</a:t>
            </a:r>
          </a:p>
          <a:p>
            <a:r>
              <a:rPr lang="en-US" sz="2000" dirty="0" smtClean="0">
                <a:solidFill>
                  <a:schemeClr val="accent1"/>
                </a:solidFill>
              </a:rPr>
              <a:t>Hasty generalization </a:t>
            </a:r>
            <a:r>
              <a:rPr lang="en-US" sz="2000" dirty="0" smtClean="0"/>
              <a:t>– coming to a conclusions on the basis of insufficient evidence</a:t>
            </a:r>
          </a:p>
          <a:p>
            <a:r>
              <a:rPr lang="en-US" sz="2000" dirty="0" smtClean="0">
                <a:solidFill>
                  <a:schemeClr val="accent1"/>
                </a:solidFill>
              </a:rPr>
              <a:t>Name calling </a:t>
            </a:r>
            <a:r>
              <a:rPr lang="en-US" sz="2000" dirty="0" smtClean="0"/>
              <a:t>– attacking the person who holds the view rather than the view itself.</a:t>
            </a:r>
          </a:p>
          <a:p>
            <a:endParaRPr lang="en-US" dirty="0" smtClean="0"/>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a:bodyPr>
          <a:lstStyle/>
          <a:p>
            <a:pPr fontAlgn="auto">
              <a:spcAft>
                <a:spcPts val="0"/>
              </a:spcAft>
              <a:defRPr/>
            </a:pPr>
            <a:r>
              <a:rPr lang="en-US" sz="3600" b="1" dirty="0" smtClean="0"/>
              <a:t>Making Inferences about Tone</a:t>
            </a:r>
            <a:endParaRPr lang="en-US" sz="3600" b="1" dirty="0"/>
          </a:p>
        </p:txBody>
      </p:sp>
      <p:sp>
        <p:nvSpPr>
          <p:cNvPr id="3" name="Content Placeholder 2"/>
          <p:cNvSpPr>
            <a:spLocks noGrp="1"/>
          </p:cNvSpPr>
          <p:nvPr>
            <p:ph sz="quarter" idx="1"/>
          </p:nvPr>
        </p:nvSpPr>
        <p:spPr>
          <a:xfrm>
            <a:off x="457200" y="1600200"/>
            <a:ext cx="7467600" cy="4648200"/>
          </a:xfrm>
        </p:spPr>
        <p:txBody>
          <a:bodyPr>
            <a:normAutofit/>
          </a:bodyPr>
          <a:lstStyle/>
          <a:p>
            <a:pPr marL="274320" indent="-274320" fontAlgn="auto">
              <a:spcAft>
                <a:spcPts val="0"/>
              </a:spcAft>
              <a:buFont typeface="Wingdings"/>
              <a:buChar char=""/>
              <a:defRPr/>
            </a:pPr>
            <a:r>
              <a:rPr lang="en-US" sz="2800" dirty="0" smtClean="0"/>
              <a:t>When you read, you can’t hear the tone of the speaker’s or the narrator’s voice.  Writers have to rely on </a:t>
            </a:r>
            <a:r>
              <a:rPr lang="en-US" sz="2800" b="1" dirty="0" smtClean="0">
                <a:solidFill>
                  <a:srgbClr val="FF0000"/>
                </a:solidFill>
              </a:rPr>
              <a:t>word choice </a:t>
            </a:r>
            <a:r>
              <a:rPr lang="en-US" sz="2800" dirty="0" smtClean="0"/>
              <a:t>and </a:t>
            </a:r>
            <a:r>
              <a:rPr lang="en-US" sz="2800" b="1" dirty="0" smtClean="0">
                <a:solidFill>
                  <a:srgbClr val="FF0000"/>
                </a:solidFill>
              </a:rPr>
              <a:t>details</a:t>
            </a:r>
            <a:r>
              <a:rPr lang="en-US" sz="2800" dirty="0" smtClean="0">
                <a:solidFill>
                  <a:schemeClr val="accent1">
                    <a:lumMod val="60000"/>
                    <a:lumOff val="40000"/>
                  </a:schemeClr>
                </a:solidFill>
              </a:rPr>
              <a:t> </a:t>
            </a:r>
            <a:r>
              <a:rPr lang="en-US" sz="2800" dirty="0" smtClean="0"/>
              <a:t>to communicate their </a:t>
            </a:r>
            <a:r>
              <a:rPr lang="en-US" sz="2800" b="1" dirty="0" smtClean="0">
                <a:solidFill>
                  <a:srgbClr val="FF0000"/>
                </a:solidFill>
              </a:rPr>
              <a:t>tone</a:t>
            </a:r>
            <a:r>
              <a:rPr lang="en-US" sz="2800" dirty="0" smtClean="0"/>
              <a:t>, or attitude about their subjects.  Readers must then piece together these clues to </a:t>
            </a:r>
            <a:r>
              <a:rPr lang="en-US" sz="2800" b="1" dirty="0" smtClean="0">
                <a:solidFill>
                  <a:srgbClr val="FF0000"/>
                </a:solidFill>
              </a:rPr>
              <a:t>infer</a:t>
            </a:r>
            <a:r>
              <a:rPr lang="en-US" sz="2800" dirty="0" smtClean="0"/>
              <a:t>, or make an intelligent guess about, the writer’s feelings. A piece will have an overall tone, but also the tone may vary within the selection.</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pPr fontAlgn="auto">
              <a:spcAft>
                <a:spcPts val="0"/>
              </a:spcAft>
              <a:defRPr/>
            </a:pPr>
            <a:r>
              <a:rPr lang="en-US" sz="3600" b="1" dirty="0" smtClean="0"/>
              <a:t>What you can expect for non fiction questions on the </a:t>
            </a:r>
            <a:r>
              <a:rPr lang="en-US" sz="3600" b="1" dirty="0" err="1" smtClean="0">
                <a:solidFill>
                  <a:srgbClr val="FF0000"/>
                </a:solidFill>
              </a:rPr>
              <a:t>eoc</a:t>
            </a:r>
            <a:r>
              <a:rPr lang="en-US" sz="3600" b="1" dirty="0" smtClean="0"/>
              <a:t>…</a:t>
            </a:r>
            <a:endParaRPr lang="en-US" sz="3600" b="1" dirty="0"/>
          </a:p>
        </p:txBody>
      </p:sp>
      <p:sp>
        <p:nvSpPr>
          <p:cNvPr id="3" name="Content Placeholder 2"/>
          <p:cNvSpPr>
            <a:spLocks noGrp="1"/>
          </p:cNvSpPr>
          <p:nvPr>
            <p:ph sz="quarter" idx="1"/>
          </p:nvPr>
        </p:nvSpPr>
        <p:spPr>
          <a:xfrm>
            <a:off x="457200" y="1600200"/>
            <a:ext cx="7467600" cy="4648200"/>
          </a:xfrm>
        </p:spPr>
        <p:txBody>
          <a:bodyPr>
            <a:normAutofit lnSpcReduction="10000"/>
          </a:bodyPr>
          <a:lstStyle/>
          <a:p>
            <a:pPr marL="274320" indent="-274320" fontAlgn="auto">
              <a:spcAft>
                <a:spcPts val="0"/>
              </a:spcAft>
              <a:buFont typeface="Wingdings"/>
              <a:buChar char=""/>
              <a:defRPr/>
            </a:pPr>
            <a:r>
              <a:rPr lang="en-US" sz="2800" dirty="0" smtClean="0"/>
              <a:t>Which provides an </a:t>
            </a:r>
            <a:r>
              <a:rPr lang="en-US" sz="2800" b="1" dirty="0" smtClean="0">
                <a:solidFill>
                  <a:schemeClr val="accent2">
                    <a:lumMod val="75000"/>
                  </a:schemeClr>
                </a:solidFill>
              </a:rPr>
              <a:t>objective summary </a:t>
            </a:r>
            <a:r>
              <a:rPr lang="en-US" sz="2800" dirty="0" smtClean="0"/>
              <a:t>of the selection?</a:t>
            </a:r>
          </a:p>
          <a:p>
            <a:pPr marL="274320" indent="-274320" fontAlgn="auto">
              <a:spcAft>
                <a:spcPts val="0"/>
              </a:spcAft>
              <a:buFont typeface="Wingdings"/>
              <a:buChar char=""/>
              <a:defRPr/>
            </a:pPr>
            <a:r>
              <a:rPr lang="en-US" sz="2800" dirty="0" smtClean="0"/>
              <a:t>Based on the information in the selection, how did the </a:t>
            </a:r>
            <a:r>
              <a:rPr lang="en-US" sz="2800" b="1" dirty="0" smtClean="0">
                <a:solidFill>
                  <a:schemeClr val="accent2">
                    <a:lumMod val="75000"/>
                  </a:schemeClr>
                </a:solidFill>
              </a:rPr>
              <a:t>use</a:t>
            </a:r>
            <a:r>
              <a:rPr lang="en-US" sz="2800" dirty="0" smtClean="0">
                <a:solidFill>
                  <a:schemeClr val="accent2">
                    <a:lumMod val="75000"/>
                  </a:schemeClr>
                </a:solidFill>
              </a:rPr>
              <a:t> </a:t>
            </a:r>
            <a:r>
              <a:rPr lang="en-US" sz="2800" dirty="0" smtClean="0"/>
              <a:t>of [sarcasm- or any other device] </a:t>
            </a:r>
            <a:r>
              <a:rPr lang="en-US" sz="2800" b="1" dirty="0" smtClean="0">
                <a:solidFill>
                  <a:schemeClr val="accent2">
                    <a:lumMod val="75000"/>
                  </a:schemeClr>
                </a:solidFill>
              </a:rPr>
              <a:t>impact</a:t>
            </a:r>
            <a:r>
              <a:rPr lang="en-US" sz="2800" dirty="0" smtClean="0"/>
              <a:t> the fourth passage?</a:t>
            </a:r>
          </a:p>
          <a:p>
            <a:pPr marL="274320" indent="-274320" fontAlgn="auto">
              <a:spcAft>
                <a:spcPts val="0"/>
              </a:spcAft>
              <a:buFont typeface="Wingdings"/>
              <a:buChar char=""/>
              <a:defRPr/>
            </a:pPr>
            <a:r>
              <a:rPr lang="en-US" sz="2800" dirty="0" smtClean="0"/>
              <a:t>In sentence one from paragraph three, what does the </a:t>
            </a:r>
            <a:r>
              <a:rPr lang="en-US" sz="2800" b="1" dirty="0" smtClean="0">
                <a:solidFill>
                  <a:schemeClr val="accent2">
                    <a:lumMod val="75000"/>
                  </a:schemeClr>
                </a:solidFill>
              </a:rPr>
              <a:t>phrase</a:t>
            </a:r>
            <a:r>
              <a:rPr lang="en-US" sz="2800" dirty="0" smtClean="0"/>
              <a:t> “…” tell the reader?</a:t>
            </a:r>
          </a:p>
          <a:p>
            <a:pPr marL="274320" indent="-274320" fontAlgn="auto">
              <a:spcAft>
                <a:spcPts val="0"/>
              </a:spcAft>
              <a:buFont typeface="Wingdings"/>
              <a:buChar char=""/>
              <a:defRPr/>
            </a:pPr>
            <a:r>
              <a:rPr lang="en-US" sz="2800" dirty="0" smtClean="0"/>
              <a:t>What is the author’s </a:t>
            </a:r>
            <a:r>
              <a:rPr lang="en-US" sz="2800" b="1" dirty="0" smtClean="0">
                <a:solidFill>
                  <a:schemeClr val="accent2">
                    <a:lumMod val="75000"/>
                  </a:schemeClr>
                </a:solidFill>
              </a:rPr>
              <a:t>organizational pattern</a:t>
            </a:r>
            <a:r>
              <a:rPr lang="en-US" sz="2800" dirty="0" smtClean="0"/>
              <a:t> for the selection?</a:t>
            </a:r>
          </a:p>
          <a:p>
            <a:pPr marL="274320" indent="-274320" fontAlgn="auto">
              <a:spcAft>
                <a:spcPts val="0"/>
              </a:spcAft>
              <a:buFont typeface="Wingdings"/>
              <a:buChar char=""/>
              <a:defRPr/>
            </a:pPr>
            <a:r>
              <a:rPr lang="en-US" sz="2800" dirty="0" smtClean="0"/>
              <a:t>What is the </a:t>
            </a:r>
            <a:r>
              <a:rPr lang="en-US" sz="2800" b="1" dirty="0" smtClean="0">
                <a:solidFill>
                  <a:schemeClr val="accent2">
                    <a:lumMod val="75000"/>
                  </a:schemeClr>
                </a:solidFill>
              </a:rPr>
              <a:t>effect</a:t>
            </a:r>
            <a:r>
              <a:rPr lang="en-US" sz="2800" dirty="0" smtClean="0">
                <a:solidFill>
                  <a:schemeClr val="accent2">
                    <a:lumMod val="75000"/>
                  </a:schemeClr>
                </a:solidFill>
              </a:rPr>
              <a:t> </a:t>
            </a:r>
            <a:r>
              <a:rPr lang="en-US" sz="2800" dirty="0" smtClean="0"/>
              <a:t>of the </a:t>
            </a:r>
            <a:r>
              <a:rPr lang="en-US" sz="2800" b="1" dirty="0" smtClean="0">
                <a:solidFill>
                  <a:schemeClr val="accent2">
                    <a:lumMod val="75000"/>
                  </a:schemeClr>
                </a:solidFill>
              </a:rPr>
              <a:t>figurative language</a:t>
            </a:r>
            <a:r>
              <a:rPr lang="en-US" sz="2800" dirty="0" smtClean="0"/>
              <a:t> in section nine?</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pPr fontAlgn="auto">
              <a:spcAft>
                <a:spcPts val="0"/>
              </a:spcAft>
              <a:defRPr/>
            </a:pPr>
            <a:r>
              <a:rPr lang="en-US" sz="3600" b="1" dirty="0" smtClean="0"/>
              <a:t>What you can expect for non fiction questions on the </a:t>
            </a:r>
            <a:r>
              <a:rPr lang="en-US" sz="3600" b="1" dirty="0" err="1" smtClean="0"/>
              <a:t>eoc</a:t>
            </a:r>
            <a:r>
              <a:rPr lang="en-US" sz="3600" b="1" dirty="0" smtClean="0"/>
              <a:t>…</a:t>
            </a:r>
            <a:endParaRPr lang="en-US" sz="3600" b="1" dirty="0"/>
          </a:p>
        </p:txBody>
      </p:sp>
      <p:sp>
        <p:nvSpPr>
          <p:cNvPr id="3" name="Content Placeholder 2"/>
          <p:cNvSpPr>
            <a:spLocks noGrp="1"/>
          </p:cNvSpPr>
          <p:nvPr>
            <p:ph sz="quarter" idx="1"/>
          </p:nvPr>
        </p:nvSpPr>
        <p:spPr>
          <a:xfrm>
            <a:off x="457200" y="1600200"/>
            <a:ext cx="7848600" cy="4648200"/>
          </a:xfrm>
        </p:spPr>
        <p:txBody>
          <a:bodyPr>
            <a:normAutofit lnSpcReduction="10000"/>
          </a:bodyPr>
          <a:lstStyle/>
          <a:p>
            <a:pPr marL="274320" indent="-274320" fontAlgn="auto">
              <a:spcAft>
                <a:spcPts val="0"/>
              </a:spcAft>
              <a:buFont typeface="Wingdings"/>
              <a:buChar char=""/>
              <a:defRPr/>
            </a:pPr>
            <a:r>
              <a:rPr lang="en-US" sz="2800" dirty="0" smtClean="0"/>
              <a:t>What is the </a:t>
            </a:r>
            <a:r>
              <a:rPr lang="en-US" sz="2800" b="1" dirty="0" smtClean="0">
                <a:solidFill>
                  <a:schemeClr val="accent2">
                    <a:lumMod val="75000"/>
                  </a:schemeClr>
                </a:solidFill>
              </a:rPr>
              <a:t>central idea </a:t>
            </a:r>
            <a:r>
              <a:rPr lang="en-US" sz="2800" dirty="0" smtClean="0"/>
              <a:t>of the selection?</a:t>
            </a:r>
          </a:p>
          <a:p>
            <a:pPr marL="274320" indent="-274320" fontAlgn="auto">
              <a:spcAft>
                <a:spcPts val="0"/>
              </a:spcAft>
              <a:buFont typeface="Wingdings"/>
              <a:buChar char=""/>
              <a:defRPr/>
            </a:pPr>
            <a:r>
              <a:rPr lang="en-US" sz="2800" dirty="0" smtClean="0"/>
              <a:t>What is the </a:t>
            </a:r>
            <a:r>
              <a:rPr lang="en-US" sz="2800" b="1" dirty="0" smtClean="0">
                <a:solidFill>
                  <a:schemeClr val="accent2">
                    <a:lumMod val="75000"/>
                  </a:schemeClr>
                </a:solidFill>
              </a:rPr>
              <a:t>effect</a:t>
            </a:r>
            <a:r>
              <a:rPr lang="en-US" sz="2800" dirty="0" smtClean="0">
                <a:solidFill>
                  <a:schemeClr val="accent2">
                    <a:lumMod val="75000"/>
                  </a:schemeClr>
                </a:solidFill>
              </a:rPr>
              <a:t> </a:t>
            </a:r>
            <a:r>
              <a:rPr lang="en-US" sz="2800" dirty="0" smtClean="0"/>
              <a:t>of the </a:t>
            </a:r>
            <a:r>
              <a:rPr lang="en-US" sz="2800" b="1" dirty="0" smtClean="0">
                <a:solidFill>
                  <a:schemeClr val="accent2">
                    <a:lumMod val="75000"/>
                  </a:schemeClr>
                </a:solidFill>
              </a:rPr>
              <a:t>repetition</a:t>
            </a:r>
            <a:r>
              <a:rPr lang="en-US" sz="2800" dirty="0" smtClean="0">
                <a:solidFill>
                  <a:schemeClr val="accent2">
                    <a:lumMod val="75000"/>
                  </a:schemeClr>
                </a:solidFill>
              </a:rPr>
              <a:t> </a:t>
            </a:r>
            <a:r>
              <a:rPr lang="en-US" sz="2800" dirty="0" smtClean="0"/>
              <a:t>of ___?</a:t>
            </a:r>
          </a:p>
          <a:p>
            <a:pPr marL="274320" indent="-274320" fontAlgn="auto">
              <a:spcAft>
                <a:spcPts val="0"/>
              </a:spcAft>
              <a:buFont typeface="Wingdings"/>
              <a:buChar char=""/>
              <a:defRPr/>
            </a:pPr>
            <a:r>
              <a:rPr lang="en-US" sz="2800" dirty="0" smtClean="0"/>
              <a:t>In sentence __, which sentence develops the </a:t>
            </a:r>
            <a:r>
              <a:rPr lang="en-US" sz="2800" b="1" dirty="0" smtClean="0">
                <a:solidFill>
                  <a:schemeClr val="accent2">
                    <a:lumMod val="75000"/>
                  </a:schemeClr>
                </a:solidFill>
              </a:rPr>
              <a:t>author’s claim </a:t>
            </a:r>
            <a:r>
              <a:rPr lang="en-US" sz="2800" dirty="0" smtClean="0"/>
              <a:t>that (his claim from the text)?</a:t>
            </a:r>
          </a:p>
          <a:p>
            <a:pPr marL="274320" indent="-274320" fontAlgn="auto">
              <a:spcAft>
                <a:spcPts val="0"/>
              </a:spcAft>
              <a:buFont typeface="Wingdings"/>
              <a:buChar char=""/>
              <a:defRPr/>
            </a:pPr>
            <a:r>
              <a:rPr lang="en-US" sz="2800" dirty="0" smtClean="0"/>
              <a:t>Which quote from the selection </a:t>
            </a:r>
            <a:r>
              <a:rPr lang="en-US" sz="2800" b="1" dirty="0" smtClean="0">
                <a:solidFill>
                  <a:schemeClr val="accent2">
                    <a:lumMod val="75000"/>
                  </a:schemeClr>
                </a:solidFill>
              </a:rPr>
              <a:t>supports</a:t>
            </a:r>
            <a:r>
              <a:rPr lang="en-US" sz="2800" dirty="0" smtClean="0">
                <a:solidFill>
                  <a:schemeClr val="accent2">
                    <a:lumMod val="75000"/>
                  </a:schemeClr>
                </a:solidFill>
              </a:rPr>
              <a:t> </a:t>
            </a:r>
            <a:r>
              <a:rPr lang="en-US" sz="2800" dirty="0" smtClean="0"/>
              <a:t>the narrator’s </a:t>
            </a:r>
            <a:r>
              <a:rPr lang="en-US" sz="2800" b="1" dirty="0" smtClean="0">
                <a:solidFill>
                  <a:schemeClr val="accent2">
                    <a:lumMod val="75000"/>
                  </a:schemeClr>
                </a:solidFill>
              </a:rPr>
              <a:t>assertion</a:t>
            </a:r>
            <a:r>
              <a:rPr lang="en-US" sz="2800" dirty="0" smtClean="0">
                <a:solidFill>
                  <a:schemeClr val="accent2">
                    <a:lumMod val="75000"/>
                  </a:schemeClr>
                </a:solidFill>
              </a:rPr>
              <a:t> </a:t>
            </a:r>
            <a:r>
              <a:rPr lang="en-US" sz="2800" dirty="0" smtClean="0"/>
              <a:t>that (impression that) ___ ?</a:t>
            </a:r>
          </a:p>
          <a:p>
            <a:pPr marL="274320" indent="-274320" fontAlgn="auto">
              <a:spcAft>
                <a:spcPts val="0"/>
              </a:spcAft>
              <a:buFont typeface="Wingdings"/>
              <a:buChar char=""/>
              <a:defRPr/>
            </a:pPr>
            <a:r>
              <a:rPr lang="en-US" sz="2800" dirty="0" smtClean="0"/>
              <a:t>Which quote from the text </a:t>
            </a:r>
            <a:r>
              <a:rPr lang="en-US" sz="2800" b="1" dirty="0" smtClean="0">
                <a:solidFill>
                  <a:schemeClr val="accent2">
                    <a:lumMod val="75000"/>
                  </a:schemeClr>
                </a:solidFill>
              </a:rPr>
              <a:t>illustrates</a:t>
            </a:r>
            <a:r>
              <a:rPr lang="en-US" sz="2800" dirty="0" smtClean="0">
                <a:solidFill>
                  <a:schemeClr val="accent2">
                    <a:lumMod val="75000"/>
                  </a:schemeClr>
                </a:solidFill>
              </a:rPr>
              <a:t> </a:t>
            </a:r>
            <a:r>
              <a:rPr lang="en-US" sz="2800" dirty="0" smtClean="0"/>
              <a:t>how the </a:t>
            </a:r>
            <a:r>
              <a:rPr lang="en-US" sz="2800" b="1" dirty="0" smtClean="0">
                <a:solidFill>
                  <a:schemeClr val="accent2">
                    <a:lumMod val="75000"/>
                  </a:schemeClr>
                </a:solidFill>
              </a:rPr>
              <a:t>narrator’s tone </a:t>
            </a:r>
            <a:r>
              <a:rPr lang="en-US" sz="2800" dirty="0" smtClean="0"/>
              <a:t>changes from __ to __?</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pPr fontAlgn="auto">
              <a:spcAft>
                <a:spcPts val="0"/>
              </a:spcAft>
              <a:defRPr/>
            </a:pPr>
            <a:r>
              <a:rPr lang="en-US" sz="3600" b="1" dirty="0" smtClean="0"/>
              <a:t>What you can expect for non fiction questions on the </a:t>
            </a:r>
            <a:r>
              <a:rPr lang="en-US" sz="3600" b="1" dirty="0" err="1" smtClean="0"/>
              <a:t>eoc</a:t>
            </a:r>
            <a:r>
              <a:rPr lang="en-US" sz="3600" b="1" dirty="0" smtClean="0"/>
              <a:t>…</a:t>
            </a:r>
            <a:endParaRPr lang="en-US" sz="3600" b="1" dirty="0"/>
          </a:p>
        </p:txBody>
      </p:sp>
      <p:sp>
        <p:nvSpPr>
          <p:cNvPr id="3" name="Content Placeholder 2"/>
          <p:cNvSpPr>
            <a:spLocks noGrp="1"/>
          </p:cNvSpPr>
          <p:nvPr>
            <p:ph sz="quarter" idx="1"/>
          </p:nvPr>
        </p:nvSpPr>
        <p:spPr>
          <a:xfrm>
            <a:off x="457200" y="1600200"/>
            <a:ext cx="7467600" cy="4648200"/>
          </a:xfrm>
        </p:spPr>
        <p:txBody>
          <a:bodyPr>
            <a:normAutofit/>
          </a:bodyPr>
          <a:lstStyle/>
          <a:p>
            <a:pPr marL="274320" indent="-274320" fontAlgn="auto">
              <a:spcAft>
                <a:spcPts val="0"/>
              </a:spcAft>
              <a:buFont typeface="Wingdings"/>
              <a:buChar char=""/>
              <a:defRPr/>
            </a:pPr>
            <a:r>
              <a:rPr lang="en-US" sz="2800" dirty="0" smtClean="0"/>
              <a:t>Which quote suggests the </a:t>
            </a:r>
            <a:r>
              <a:rPr lang="en-US" sz="2800" b="1" dirty="0" smtClean="0">
                <a:solidFill>
                  <a:schemeClr val="accent2">
                    <a:lumMod val="75000"/>
                  </a:schemeClr>
                </a:solidFill>
              </a:rPr>
              <a:t>message</a:t>
            </a:r>
            <a:r>
              <a:rPr lang="en-US" sz="2800" dirty="0" smtClean="0"/>
              <a:t> that the narrator intended to deliver in writing about (topic)?</a:t>
            </a:r>
          </a:p>
          <a:p>
            <a:pPr marL="274320" indent="-274320" fontAlgn="auto">
              <a:spcAft>
                <a:spcPts val="0"/>
              </a:spcAft>
              <a:buFont typeface="Wingdings"/>
              <a:buChar char=""/>
              <a:defRPr/>
            </a:pPr>
            <a:r>
              <a:rPr lang="en-US" sz="2800" dirty="0" smtClean="0"/>
              <a:t>How does the author use </a:t>
            </a:r>
            <a:r>
              <a:rPr lang="en-US" sz="2800" b="1" dirty="0" smtClean="0">
                <a:solidFill>
                  <a:schemeClr val="accent2">
                    <a:lumMod val="75000"/>
                  </a:schemeClr>
                </a:solidFill>
              </a:rPr>
              <a:t>language</a:t>
            </a:r>
            <a:r>
              <a:rPr lang="en-US" sz="2800" dirty="0" smtClean="0">
                <a:solidFill>
                  <a:schemeClr val="accent2">
                    <a:lumMod val="75000"/>
                  </a:schemeClr>
                </a:solidFill>
              </a:rPr>
              <a:t> </a:t>
            </a:r>
            <a:r>
              <a:rPr lang="en-US" sz="2800" dirty="0" smtClean="0"/>
              <a:t>to advance his </a:t>
            </a:r>
            <a:r>
              <a:rPr lang="en-US" sz="2800" b="1" dirty="0" smtClean="0">
                <a:solidFill>
                  <a:schemeClr val="accent2">
                    <a:lumMod val="75000"/>
                  </a:schemeClr>
                </a:solidFill>
              </a:rPr>
              <a:t>point of view</a:t>
            </a:r>
            <a:r>
              <a:rPr lang="en-US" sz="2800" dirty="0" smtClean="0"/>
              <a:t>?</a:t>
            </a:r>
          </a:p>
          <a:p>
            <a:pPr marL="274320" indent="-274320" fontAlgn="auto">
              <a:spcAft>
                <a:spcPts val="0"/>
              </a:spcAft>
              <a:buFont typeface="Wingdings"/>
              <a:buChar char=""/>
              <a:defRPr/>
            </a:pPr>
            <a:r>
              <a:rPr lang="en-US" sz="2800" dirty="0" smtClean="0"/>
              <a:t>How is the author’s </a:t>
            </a:r>
            <a:r>
              <a:rPr lang="en-US" sz="2800" b="1" dirty="0" smtClean="0">
                <a:solidFill>
                  <a:schemeClr val="accent2">
                    <a:lumMod val="75000"/>
                  </a:schemeClr>
                </a:solidFill>
              </a:rPr>
              <a:t>organization</a:t>
            </a:r>
            <a:r>
              <a:rPr lang="en-US" sz="2800" dirty="0" smtClean="0">
                <a:solidFill>
                  <a:schemeClr val="accent2">
                    <a:lumMod val="75000"/>
                  </a:schemeClr>
                </a:solidFill>
              </a:rPr>
              <a:t> </a:t>
            </a:r>
            <a:r>
              <a:rPr lang="en-US" sz="2800" dirty="0" smtClean="0"/>
              <a:t>of the text essential to the message he wants to convey?</a:t>
            </a:r>
          </a:p>
          <a:p>
            <a:pPr marL="274320" indent="-274320" fontAlgn="auto">
              <a:spcAft>
                <a:spcPts val="0"/>
              </a:spcAft>
              <a:buFont typeface="Wingdings"/>
              <a:buChar char=""/>
              <a:defRPr/>
            </a:pPr>
            <a:r>
              <a:rPr lang="en-US" sz="2800" dirty="0" smtClean="0"/>
              <a:t>Based on the </a:t>
            </a:r>
            <a:r>
              <a:rPr lang="en-US" sz="2800" b="1" dirty="0" smtClean="0">
                <a:solidFill>
                  <a:schemeClr val="accent2">
                    <a:lumMod val="75000"/>
                  </a:schemeClr>
                </a:solidFill>
              </a:rPr>
              <a:t>context</a:t>
            </a:r>
            <a:r>
              <a:rPr lang="en-US" sz="2800" dirty="0" smtClean="0"/>
              <a:t> of the selection, what does the </a:t>
            </a:r>
            <a:r>
              <a:rPr lang="en-US" sz="2800" b="1" dirty="0" smtClean="0">
                <a:solidFill>
                  <a:schemeClr val="accent2">
                    <a:lumMod val="75000"/>
                  </a:schemeClr>
                </a:solidFill>
              </a:rPr>
              <a:t>phrase</a:t>
            </a:r>
            <a:r>
              <a:rPr lang="en-US" sz="2800" dirty="0" smtClean="0">
                <a:solidFill>
                  <a:schemeClr val="accent2">
                    <a:lumMod val="75000"/>
                  </a:schemeClr>
                </a:solidFill>
              </a:rPr>
              <a:t> </a:t>
            </a:r>
            <a:r>
              <a:rPr lang="en-US" sz="2800" dirty="0" smtClean="0"/>
              <a:t>__ mean?</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pPr fontAlgn="auto">
              <a:spcAft>
                <a:spcPts val="0"/>
              </a:spcAft>
              <a:defRPr/>
            </a:pPr>
            <a:r>
              <a:rPr lang="en-US" sz="3600" b="1" dirty="0" smtClean="0"/>
              <a:t>What you can expect for non fiction questions on the </a:t>
            </a:r>
            <a:r>
              <a:rPr lang="en-US" sz="3600" b="1" dirty="0" err="1" smtClean="0"/>
              <a:t>eoc</a:t>
            </a:r>
            <a:r>
              <a:rPr lang="en-US" sz="3600" b="1" dirty="0" smtClean="0"/>
              <a:t>…</a:t>
            </a:r>
            <a:endParaRPr lang="en-US" sz="3600" b="1" dirty="0"/>
          </a:p>
        </p:txBody>
      </p:sp>
      <p:sp>
        <p:nvSpPr>
          <p:cNvPr id="3" name="Content Placeholder 2"/>
          <p:cNvSpPr>
            <a:spLocks noGrp="1"/>
          </p:cNvSpPr>
          <p:nvPr>
            <p:ph sz="quarter" idx="1"/>
          </p:nvPr>
        </p:nvSpPr>
        <p:spPr>
          <a:xfrm>
            <a:off x="457200" y="1600200"/>
            <a:ext cx="7467600" cy="4648200"/>
          </a:xfrm>
        </p:spPr>
        <p:txBody>
          <a:bodyPr>
            <a:normAutofit/>
          </a:bodyPr>
          <a:lstStyle/>
          <a:p>
            <a:pPr marL="274320" indent="-274320" fontAlgn="auto">
              <a:spcAft>
                <a:spcPts val="0"/>
              </a:spcAft>
              <a:buFont typeface="Wingdings"/>
              <a:buChar char=""/>
              <a:defRPr/>
            </a:pPr>
            <a:r>
              <a:rPr lang="en-US" sz="2800" dirty="0" smtClean="0"/>
              <a:t>In the last sentence  of section six, what does the </a:t>
            </a:r>
            <a:r>
              <a:rPr lang="en-US" sz="2800" b="1" dirty="0" smtClean="0">
                <a:solidFill>
                  <a:schemeClr val="accent2">
                    <a:lumMod val="75000"/>
                  </a:schemeClr>
                </a:solidFill>
              </a:rPr>
              <a:t>word</a:t>
            </a:r>
            <a:r>
              <a:rPr lang="en-US" sz="2800" dirty="0" smtClean="0"/>
              <a:t> __ </a:t>
            </a:r>
            <a:r>
              <a:rPr lang="en-US" sz="2800" b="1" dirty="0" smtClean="0">
                <a:solidFill>
                  <a:schemeClr val="accent2">
                    <a:lumMod val="75000"/>
                  </a:schemeClr>
                </a:solidFill>
              </a:rPr>
              <a:t>mean</a:t>
            </a:r>
            <a:r>
              <a:rPr lang="en-US" sz="2800" dirty="0" smtClean="0"/>
              <a:t>?</a:t>
            </a:r>
          </a:p>
          <a:p>
            <a:pPr marL="274320" indent="-274320" fontAlgn="auto">
              <a:spcAft>
                <a:spcPts val="0"/>
              </a:spcAft>
              <a:buFont typeface="Wingdings"/>
              <a:buChar char=""/>
              <a:defRPr/>
            </a:pPr>
            <a:r>
              <a:rPr lang="en-US" sz="2800" dirty="0" smtClean="0"/>
              <a:t>What can be </a:t>
            </a:r>
            <a:r>
              <a:rPr lang="en-US" sz="2800" b="1" dirty="0" smtClean="0">
                <a:solidFill>
                  <a:schemeClr val="accent2">
                    <a:lumMod val="75000"/>
                  </a:schemeClr>
                </a:solidFill>
              </a:rPr>
              <a:t>inferred</a:t>
            </a:r>
            <a:r>
              <a:rPr lang="en-US" sz="2800" dirty="0" smtClean="0">
                <a:solidFill>
                  <a:schemeClr val="accent2">
                    <a:lumMod val="75000"/>
                  </a:schemeClr>
                </a:solidFill>
              </a:rPr>
              <a:t> </a:t>
            </a:r>
            <a:r>
              <a:rPr lang="en-US" sz="2800" dirty="0" smtClean="0"/>
              <a:t>from sentence two from seventh section?</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gn="ctr" fontAlgn="auto">
              <a:spcAft>
                <a:spcPts val="0"/>
              </a:spcAft>
              <a:defRPr/>
            </a:pPr>
            <a:r>
              <a:rPr lang="en-US" sz="4000" dirty="0" smtClean="0"/>
              <a:t>Objective vs. Subjective</a:t>
            </a:r>
          </a:p>
        </p:txBody>
      </p:sp>
      <p:sp>
        <p:nvSpPr>
          <p:cNvPr id="10243" name="Rectangle 3"/>
          <p:cNvSpPr>
            <a:spLocks noGrp="1" noChangeArrowheads="1"/>
          </p:cNvSpPr>
          <p:nvPr>
            <p:ph sz="quarter" idx="1"/>
          </p:nvPr>
        </p:nvSpPr>
        <p:spPr>
          <a:xfrm>
            <a:off x="1066800" y="1981200"/>
            <a:ext cx="7543800" cy="4495800"/>
          </a:xfrm>
        </p:spPr>
        <p:txBody>
          <a:bodyPr/>
          <a:lstStyle/>
          <a:p>
            <a:pPr>
              <a:lnSpc>
                <a:spcPct val="90000"/>
              </a:lnSpc>
              <a:buFont typeface="Wingdings" pitchFamily="2" charset="2"/>
              <a:buNone/>
            </a:pPr>
            <a:r>
              <a:rPr lang="en-US" dirty="0" smtClean="0"/>
              <a:t>A nonfiction writer can be objective or subjective.</a:t>
            </a:r>
          </a:p>
          <a:p>
            <a:pPr>
              <a:lnSpc>
                <a:spcPct val="90000"/>
              </a:lnSpc>
              <a:buFont typeface="Wingdings" pitchFamily="2" charset="2"/>
              <a:buNone/>
            </a:pPr>
            <a:r>
              <a:rPr lang="en-US" dirty="0" smtClean="0">
                <a:solidFill>
                  <a:schemeClr val="accent1"/>
                </a:solidFill>
              </a:rPr>
              <a:t>Objective writing </a:t>
            </a:r>
            <a:r>
              <a:rPr lang="en-US" dirty="0" smtClean="0"/>
              <a:t>– </a:t>
            </a:r>
            <a:r>
              <a:rPr lang="en-US" dirty="0" smtClean="0"/>
              <a:t>Writing that</a:t>
            </a:r>
            <a:r>
              <a:rPr lang="en-US" dirty="0" smtClean="0"/>
              <a:t> </a:t>
            </a:r>
            <a:r>
              <a:rPr lang="en-US" b="1" dirty="0" smtClean="0">
                <a:solidFill>
                  <a:srgbClr val="FF0000"/>
                </a:solidFill>
              </a:rPr>
              <a:t>reveals no personal emotions, opinions, or judgments</a:t>
            </a:r>
            <a:r>
              <a:rPr lang="en-US" dirty="0" smtClean="0"/>
              <a:t>; the writer is invisible. Such writing can be proven true.</a:t>
            </a:r>
          </a:p>
          <a:p>
            <a:pPr>
              <a:lnSpc>
                <a:spcPct val="90000"/>
              </a:lnSpc>
              <a:buFont typeface="Wingdings" pitchFamily="2" charset="2"/>
              <a:buNone/>
            </a:pPr>
            <a:r>
              <a:rPr lang="en-US" sz="2000" dirty="0" smtClean="0"/>
              <a:t>	- news reports, informational articles, encyclopedia articles and historical </a:t>
            </a:r>
            <a:r>
              <a:rPr lang="en-US" sz="2000" dirty="0" smtClean="0"/>
              <a:t>accounts</a:t>
            </a:r>
            <a:endParaRPr lang="en-US" sz="2000" dirty="0" smtClean="0"/>
          </a:p>
          <a:p>
            <a:pPr>
              <a:lnSpc>
                <a:spcPct val="90000"/>
              </a:lnSpc>
              <a:buFont typeface="Wingdings" pitchFamily="2" charset="2"/>
              <a:buNone/>
            </a:pPr>
            <a:r>
              <a:rPr lang="en-US" dirty="0" smtClean="0">
                <a:solidFill>
                  <a:schemeClr val="accent1"/>
                </a:solidFill>
              </a:rPr>
              <a:t>Subjective writing </a:t>
            </a:r>
            <a:r>
              <a:rPr lang="en-US" sz="2800" dirty="0" smtClean="0"/>
              <a:t>– </a:t>
            </a:r>
            <a:r>
              <a:rPr lang="en-US" dirty="0" smtClean="0"/>
              <a:t>Writing that </a:t>
            </a:r>
            <a:r>
              <a:rPr lang="en-US" b="1" dirty="0" smtClean="0">
                <a:solidFill>
                  <a:srgbClr val="FF0000"/>
                </a:solidFill>
              </a:rPr>
              <a:t>does reveal </a:t>
            </a:r>
            <a:r>
              <a:rPr lang="en-US" b="1" dirty="0" smtClean="0">
                <a:solidFill>
                  <a:srgbClr val="FF0000"/>
                </a:solidFill>
              </a:rPr>
              <a:t>his or her feelings, opinions, and even biases. </a:t>
            </a:r>
          </a:p>
          <a:p>
            <a:pPr>
              <a:lnSpc>
                <a:spcPct val="90000"/>
              </a:lnSpc>
              <a:buFont typeface="Wingdings" pitchFamily="2" charset="2"/>
              <a:buNone/>
            </a:pPr>
            <a:r>
              <a:rPr lang="en-US" sz="2000" dirty="0" smtClean="0"/>
              <a:t>	- personal essays (memoirs), autobiographies, persuasive essays, editorials</a:t>
            </a:r>
          </a:p>
          <a:p>
            <a:pPr lvl="2">
              <a:lnSpc>
                <a:spcPct val="90000"/>
              </a:lnSpc>
              <a:buFont typeface="Wingdings" pitchFamily="2" charset="2"/>
              <a:buNone/>
            </a:pP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Connotation/Denotation</a:t>
            </a:r>
          </a:p>
        </p:txBody>
      </p:sp>
      <p:sp>
        <p:nvSpPr>
          <p:cNvPr id="11267" name="Content Placeholder 2"/>
          <p:cNvSpPr>
            <a:spLocks noGrp="1"/>
          </p:cNvSpPr>
          <p:nvPr>
            <p:ph sz="quarter" idx="1"/>
          </p:nvPr>
        </p:nvSpPr>
        <p:spPr>
          <a:xfrm>
            <a:off x="990600" y="1600200"/>
            <a:ext cx="7543800" cy="4953000"/>
          </a:xfrm>
        </p:spPr>
        <p:txBody>
          <a:bodyPr/>
          <a:lstStyle/>
          <a:p>
            <a:r>
              <a:rPr lang="en-US" b="1" dirty="0" smtClean="0">
                <a:solidFill>
                  <a:srgbClr val="FF0000"/>
                </a:solidFill>
              </a:rPr>
              <a:t>Connotation</a:t>
            </a:r>
            <a:r>
              <a:rPr lang="en-US" dirty="0" smtClean="0">
                <a:solidFill>
                  <a:schemeClr val="accent1"/>
                </a:solidFill>
              </a:rPr>
              <a:t>: </a:t>
            </a:r>
            <a:r>
              <a:rPr lang="en-US" dirty="0" smtClean="0"/>
              <a:t>the suggesting of a meaning by a word apart from the thing it explicitly names or describes   </a:t>
            </a:r>
          </a:p>
          <a:p>
            <a:pPr lvl="1"/>
            <a:r>
              <a:rPr lang="en-US" sz="2000" dirty="0" smtClean="0"/>
              <a:t>Positive – patriotism, honesty, and truth</a:t>
            </a:r>
          </a:p>
          <a:p>
            <a:pPr lvl="1"/>
            <a:r>
              <a:rPr lang="en-US" sz="2000" dirty="0" smtClean="0"/>
              <a:t>Negative – terrorism, lazy, sneaky, and lies</a:t>
            </a:r>
          </a:p>
          <a:p>
            <a:pPr lvl="1"/>
            <a:r>
              <a:rPr lang="en-US" sz="2000" dirty="0" smtClean="0"/>
              <a:t>Neutral – clipboard, chair, sidewalk</a:t>
            </a:r>
            <a:endParaRPr lang="en-US" dirty="0" smtClean="0"/>
          </a:p>
          <a:p>
            <a:r>
              <a:rPr lang="en-US" b="1" dirty="0" smtClean="0">
                <a:solidFill>
                  <a:srgbClr val="FF0000"/>
                </a:solidFill>
              </a:rPr>
              <a:t>Denotation</a:t>
            </a:r>
            <a:r>
              <a:rPr lang="en-US" dirty="0" smtClean="0">
                <a:solidFill>
                  <a:schemeClr val="accent1"/>
                </a:solidFill>
              </a:rPr>
              <a:t>: </a:t>
            </a:r>
            <a:r>
              <a:rPr lang="en-US" dirty="0" smtClean="0"/>
              <a:t>a </a:t>
            </a:r>
            <a:r>
              <a:rPr lang="en-US" dirty="0" smtClean="0"/>
              <a:t>direct, </a:t>
            </a:r>
            <a:r>
              <a:rPr lang="en-US" dirty="0" smtClean="0"/>
              <a:t>specific meaning or dictionary meaning</a:t>
            </a:r>
            <a:endParaRPr lang="en-US" sz="2800" dirty="0" smtClean="0"/>
          </a:p>
          <a:p>
            <a:endParaRPr lang="en-US" sz="2000" dirty="0" smtClean="0"/>
          </a:p>
          <a:p>
            <a:r>
              <a:rPr lang="en-US" sz="2000" dirty="0" smtClean="0"/>
              <a:t>Writers use connotative meanings to convey a deeper meaning in the nonfiction selection.  Using connotations, you can infer about a selection’s theme or deeper meaning.</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Puppy</a:t>
            </a:r>
          </a:p>
        </p:txBody>
      </p:sp>
      <p:sp>
        <p:nvSpPr>
          <p:cNvPr id="12291" name="Content Placeholder 2"/>
          <p:cNvSpPr>
            <a:spLocks noGrp="1"/>
          </p:cNvSpPr>
          <p:nvPr>
            <p:ph sz="quarter" idx="1"/>
          </p:nvPr>
        </p:nvSpPr>
        <p:spPr/>
        <p:txBody>
          <a:bodyPr/>
          <a:lstStyle/>
          <a:p>
            <a:r>
              <a:rPr lang="en-US" dirty="0" smtClean="0"/>
              <a:t>Connotation</a:t>
            </a:r>
          </a:p>
          <a:p>
            <a:pPr lvl="1"/>
            <a:r>
              <a:rPr lang="en-US" sz="2000" dirty="0" smtClean="0"/>
              <a:t>Sweet, Cuddly, Adorable</a:t>
            </a:r>
          </a:p>
          <a:p>
            <a:pPr lvl="1"/>
            <a:r>
              <a:rPr lang="en-US" sz="2000" dirty="0" smtClean="0"/>
              <a:t>Youthful, Innocent, Fragile</a:t>
            </a:r>
          </a:p>
          <a:p>
            <a:r>
              <a:rPr lang="en-US" dirty="0" smtClean="0"/>
              <a:t>Denotation</a:t>
            </a:r>
          </a:p>
          <a:p>
            <a:pPr lvl="1"/>
            <a:r>
              <a:rPr lang="en-US" dirty="0" smtClean="0"/>
              <a:t>a dog less than one year old </a:t>
            </a:r>
          </a:p>
        </p:txBody>
      </p:sp>
      <p:pic>
        <p:nvPicPr>
          <p:cNvPr id="12292" name="Content Placeholder 4" descr="golden-retriever-puppy.jpg"/>
          <p:cNvPicPr>
            <a:picLocks noGrp="1" noChangeAspect="1"/>
          </p:cNvPicPr>
          <p:nvPr>
            <p:ph sz="quarter" idx="2"/>
          </p:nvPr>
        </p:nvPicPr>
        <p:blipFill>
          <a:blip r:embed="rId3" cstate="print"/>
          <a:srcRect/>
          <a:stretch>
            <a:fillRect/>
          </a:stretch>
        </p:blipFill>
        <p:spPr>
          <a:xfrm>
            <a:off x="5029200" y="2438400"/>
            <a:ext cx="3467100" cy="302418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Snake</a:t>
            </a:r>
          </a:p>
        </p:txBody>
      </p:sp>
      <p:sp>
        <p:nvSpPr>
          <p:cNvPr id="13315" name="Content Placeholder 2"/>
          <p:cNvSpPr>
            <a:spLocks noGrp="1"/>
          </p:cNvSpPr>
          <p:nvPr>
            <p:ph sz="quarter" idx="1"/>
          </p:nvPr>
        </p:nvSpPr>
        <p:spPr/>
        <p:txBody>
          <a:bodyPr/>
          <a:lstStyle/>
          <a:p>
            <a:r>
              <a:rPr lang="en-US" dirty="0" smtClean="0"/>
              <a:t>Connotation</a:t>
            </a:r>
          </a:p>
          <a:p>
            <a:pPr lvl="1"/>
            <a:r>
              <a:rPr lang="en-US" sz="2000" dirty="0" smtClean="0"/>
              <a:t>Repulsive, scary, dangerous,</a:t>
            </a:r>
          </a:p>
          <a:p>
            <a:pPr lvl="1"/>
            <a:r>
              <a:rPr lang="en-US" sz="2000" dirty="0" smtClean="0"/>
              <a:t>Biblical Allusion – tricked Adam and Eve into eating the forbidden fruit.  (Evil)</a:t>
            </a:r>
          </a:p>
          <a:p>
            <a:r>
              <a:rPr lang="en-US" dirty="0" smtClean="0"/>
              <a:t>Denotation</a:t>
            </a:r>
          </a:p>
          <a:p>
            <a:pPr lvl="1"/>
            <a:r>
              <a:rPr lang="en-US" sz="2000" dirty="0" smtClean="0"/>
              <a:t>limbless, scaly, elongated reptile inhabiting tropical and temperate areas</a:t>
            </a:r>
          </a:p>
          <a:p>
            <a:pPr lvl="1"/>
            <a:endParaRPr lang="en-US" dirty="0" smtClean="0"/>
          </a:p>
        </p:txBody>
      </p:sp>
      <p:pic>
        <p:nvPicPr>
          <p:cNvPr id="13316" name="Picture 2" descr="http://www.dkimages.com/discover/previews/1245/20231392.JPG"/>
          <p:cNvPicPr>
            <a:picLocks noGrp="1" noChangeAspect="1" noChangeArrowheads="1"/>
          </p:cNvPicPr>
          <p:nvPr>
            <p:ph sz="quarter" idx="2"/>
          </p:nvPr>
        </p:nvPicPr>
        <p:blipFill>
          <a:blip r:embed="rId3" cstate="print"/>
          <a:srcRect/>
          <a:stretch>
            <a:fillRect/>
          </a:stretch>
        </p:blipFill>
        <p:spPr>
          <a:xfrm>
            <a:off x="4038600" y="1676400"/>
            <a:ext cx="4178436" cy="338772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fontAlgn="auto">
              <a:spcAft>
                <a:spcPts val="0"/>
              </a:spcAft>
              <a:defRPr/>
            </a:pPr>
            <a:r>
              <a:rPr lang="en-US" dirty="0" smtClean="0"/>
              <a:t>A good writer of nonfiction has a purpose</a:t>
            </a:r>
          </a:p>
        </p:txBody>
      </p:sp>
      <p:sp>
        <p:nvSpPr>
          <p:cNvPr id="14339" name="Rectangle 3"/>
          <p:cNvSpPr>
            <a:spLocks noGrp="1" noChangeArrowheads="1"/>
          </p:cNvSpPr>
          <p:nvPr>
            <p:ph sz="quarter" idx="1"/>
          </p:nvPr>
        </p:nvSpPr>
        <p:spPr>
          <a:xfrm>
            <a:off x="457200" y="1600200"/>
            <a:ext cx="7467600" cy="4873625"/>
          </a:xfrm>
        </p:spPr>
        <p:txBody>
          <a:bodyPr/>
          <a:lstStyle/>
          <a:p>
            <a:pPr lvl="1">
              <a:buFontTx/>
              <a:buNone/>
            </a:pPr>
            <a:r>
              <a:rPr lang="en-US" smtClean="0">
                <a:solidFill>
                  <a:schemeClr val="accent1"/>
                </a:solidFill>
              </a:rPr>
              <a:t>Four purposes of writing:</a:t>
            </a:r>
          </a:p>
          <a:p>
            <a:pPr lvl="2">
              <a:buFontTx/>
              <a:buChar char="•"/>
            </a:pPr>
            <a:r>
              <a:rPr lang="en-US" smtClean="0"/>
              <a:t>Explain, inform</a:t>
            </a:r>
          </a:p>
          <a:p>
            <a:pPr lvl="2">
              <a:buFontTx/>
              <a:buChar char="•"/>
            </a:pPr>
            <a:r>
              <a:rPr lang="en-US" smtClean="0"/>
              <a:t>Create a mood or stir an emotion</a:t>
            </a:r>
          </a:p>
          <a:p>
            <a:pPr lvl="2">
              <a:buFontTx/>
              <a:buChar char="•"/>
            </a:pPr>
            <a:r>
              <a:rPr lang="en-US" smtClean="0"/>
              <a:t>Tell about a series of events</a:t>
            </a:r>
          </a:p>
          <a:p>
            <a:pPr lvl="2">
              <a:buFontTx/>
              <a:buChar char="•"/>
            </a:pPr>
            <a:r>
              <a:rPr lang="en-US" smtClean="0"/>
              <a:t>Persuade the readers to believe something or do something.</a:t>
            </a:r>
          </a:p>
          <a:p>
            <a:pPr lvl="1">
              <a:buFontTx/>
              <a:buNone/>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fontAlgn="auto">
              <a:spcAft>
                <a:spcPts val="0"/>
              </a:spcAft>
              <a:defRPr/>
            </a:pPr>
            <a:r>
              <a:rPr lang="en-US" b="1" dirty="0" smtClean="0"/>
              <a:t>Nonfiction Techniques</a:t>
            </a:r>
            <a:r>
              <a:rPr lang="en-US" dirty="0" smtClean="0"/>
              <a:t>:</a:t>
            </a:r>
          </a:p>
        </p:txBody>
      </p:sp>
      <p:sp>
        <p:nvSpPr>
          <p:cNvPr id="15363" name="Rectangle 3"/>
          <p:cNvSpPr>
            <a:spLocks noGrp="1" noChangeArrowheads="1"/>
          </p:cNvSpPr>
          <p:nvPr>
            <p:ph sz="quarter" idx="1"/>
          </p:nvPr>
        </p:nvSpPr>
        <p:spPr>
          <a:xfrm>
            <a:off x="457200" y="1600200"/>
            <a:ext cx="7467600" cy="4800599"/>
          </a:xfrm>
        </p:spPr>
        <p:txBody>
          <a:bodyPr/>
          <a:lstStyle/>
          <a:p>
            <a:r>
              <a:rPr lang="en-US" sz="2800" dirty="0" smtClean="0"/>
              <a:t>To interest the reader, a nonfiction writer will use techniques we normally associate with fiction writing:</a:t>
            </a:r>
          </a:p>
          <a:p>
            <a:pPr lvl="1"/>
            <a:r>
              <a:rPr lang="en-US" sz="2000" b="1" dirty="0" smtClean="0">
                <a:solidFill>
                  <a:srgbClr val="FF0000"/>
                </a:solidFill>
              </a:rPr>
              <a:t>Conflict</a:t>
            </a:r>
          </a:p>
          <a:p>
            <a:pPr lvl="1"/>
            <a:r>
              <a:rPr lang="en-US" sz="2000" b="1" dirty="0" smtClean="0">
                <a:solidFill>
                  <a:srgbClr val="FF0000"/>
                </a:solidFill>
              </a:rPr>
              <a:t>Suspense</a:t>
            </a:r>
          </a:p>
          <a:p>
            <a:pPr lvl="1"/>
            <a:r>
              <a:rPr lang="en-US" sz="2000" b="1" dirty="0" smtClean="0">
                <a:solidFill>
                  <a:srgbClr val="FF0000"/>
                </a:solidFill>
              </a:rPr>
              <a:t>Characters (real people, in this case)</a:t>
            </a:r>
          </a:p>
          <a:p>
            <a:pPr lvl="1"/>
            <a:r>
              <a:rPr lang="en-US" sz="2000" b="1" dirty="0" smtClean="0">
                <a:solidFill>
                  <a:srgbClr val="FF0000"/>
                </a:solidFill>
              </a:rPr>
              <a:t>Dialogue (direct quotes from knowledgeable sources)</a:t>
            </a:r>
          </a:p>
          <a:p>
            <a:pPr lvl="1"/>
            <a:r>
              <a:rPr lang="en-US" sz="2000" b="1" dirty="0" smtClean="0">
                <a:solidFill>
                  <a:srgbClr val="FF0000"/>
                </a:solidFill>
              </a:rPr>
              <a:t>Irony</a:t>
            </a:r>
          </a:p>
          <a:p>
            <a:pPr lvl="1"/>
            <a:r>
              <a:rPr lang="en-US" sz="2000" b="1" dirty="0" smtClean="0">
                <a:solidFill>
                  <a:srgbClr val="FF0000"/>
                </a:solidFill>
              </a:rPr>
              <a:t>Humor</a:t>
            </a:r>
          </a:p>
          <a:p>
            <a:pPr lvl="1"/>
            <a:r>
              <a:rPr lang="en-US" sz="2000" b="1" dirty="0" smtClean="0">
                <a:solidFill>
                  <a:srgbClr val="FF0000"/>
                </a:solidFill>
              </a:rPr>
              <a:t>Figures of speech </a:t>
            </a:r>
            <a:r>
              <a:rPr lang="en-US" sz="2000" dirty="0" smtClean="0"/>
              <a:t>(similes, metaphors, idioms, hyperbole, oxymorons…)</a:t>
            </a:r>
          </a:p>
          <a:p>
            <a:pPr lvl="1">
              <a:buFontTx/>
              <a:buNone/>
            </a:pPr>
            <a:endParaRPr lang="en-US" sz="2000" dirty="0" smtClean="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fontAlgn="auto">
              <a:spcAft>
                <a:spcPts val="0"/>
              </a:spcAft>
              <a:defRPr/>
            </a:pPr>
            <a:r>
              <a:rPr lang="en-US" b="1" dirty="0" smtClean="0"/>
              <a:t>Types of Nonfiction</a:t>
            </a:r>
          </a:p>
        </p:txBody>
      </p:sp>
      <p:sp>
        <p:nvSpPr>
          <p:cNvPr id="16387" name="Rectangle 3"/>
          <p:cNvSpPr>
            <a:spLocks noGrp="1" noChangeArrowheads="1"/>
          </p:cNvSpPr>
          <p:nvPr>
            <p:ph sz="quarter" idx="1"/>
          </p:nvPr>
        </p:nvSpPr>
        <p:spPr>
          <a:xfrm>
            <a:off x="457200" y="1371600"/>
            <a:ext cx="7848600" cy="3048000"/>
          </a:xfrm>
        </p:spPr>
        <p:txBody>
          <a:bodyPr/>
          <a:lstStyle/>
          <a:p>
            <a:r>
              <a:rPr lang="en-US" dirty="0" smtClean="0"/>
              <a:t>Nonfiction deals with real people, events, and places.  </a:t>
            </a:r>
          </a:p>
          <a:p>
            <a:r>
              <a:rPr lang="en-US" dirty="0" smtClean="0"/>
              <a:t>The most popular forms of nonfiction are </a:t>
            </a:r>
            <a:r>
              <a:rPr lang="en-US" dirty="0" smtClean="0">
                <a:solidFill>
                  <a:srgbClr val="0070C0"/>
                </a:solidFill>
              </a:rPr>
              <a:t>biographies, autobiographies</a:t>
            </a:r>
            <a:r>
              <a:rPr lang="en-US" dirty="0" smtClean="0"/>
              <a:t>, and </a:t>
            </a:r>
            <a:r>
              <a:rPr lang="en-US" dirty="0" smtClean="0">
                <a:solidFill>
                  <a:srgbClr val="0070C0"/>
                </a:solidFill>
              </a:rPr>
              <a:t>essays</a:t>
            </a:r>
            <a:r>
              <a:rPr lang="en-US" dirty="0" smtClean="0"/>
              <a:t>. Other examples include </a:t>
            </a:r>
            <a:r>
              <a:rPr lang="en-US" dirty="0" smtClean="0">
                <a:solidFill>
                  <a:schemeClr val="accent1"/>
                </a:solidFill>
              </a:rPr>
              <a:t>newspaper stories</a:t>
            </a:r>
            <a:r>
              <a:rPr lang="en-US" dirty="0" smtClean="0"/>
              <a:t>, </a:t>
            </a:r>
            <a:r>
              <a:rPr lang="en-US" dirty="0" smtClean="0">
                <a:solidFill>
                  <a:schemeClr val="accent5">
                    <a:lumMod val="75000"/>
                  </a:schemeClr>
                </a:solidFill>
              </a:rPr>
              <a:t>magazine </a:t>
            </a:r>
            <a:r>
              <a:rPr lang="en-US" dirty="0" smtClean="0">
                <a:solidFill>
                  <a:schemeClr val="accent5">
                    <a:lumMod val="75000"/>
                  </a:schemeClr>
                </a:solidFill>
              </a:rPr>
              <a:t>articles</a:t>
            </a:r>
            <a:r>
              <a:rPr lang="en-US" dirty="0" smtClean="0"/>
              <a:t>, </a:t>
            </a:r>
            <a:r>
              <a:rPr lang="en-US" dirty="0" smtClean="0">
                <a:solidFill>
                  <a:srgbClr val="FF0000"/>
                </a:solidFill>
              </a:rPr>
              <a:t>historical writings</a:t>
            </a:r>
            <a:r>
              <a:rPr lang="en-US" dirty="0" smtClean="0"/>
              <a:t>, </a:t>
            </a:r>
            <a:r>
              <a:rPr lang="en-US" dirty="0" smtClean="0">
                <a:solidFill>
                  <a:srgbClr val="AA72D4"/>
                </a:solidFill>
              </a:rPr>
              <a:t>scientific reports </a:t>
            </a:r>
            <a:r>
              <a:rPr lang="en-US" dirty="0" smtClean="0"/>
              <a:t>and even </a:t>
            </a:r>
            <a:r>
              <a:rPr lang="en-US" dirty="0" smtClean="0">
                <a:solidFill>
                  <a:srgbClr val="FFC000"/>
                </a:solidFill>
              </a:rPr>
              <a:t>personal diaries</a:t>
            </a:r>
            <a:r>
              <a:rPr lang="en-US" dirty="0" smtClean="0"/>
              <a:t>.</a:t>
            </a:r>
          </a:p>
          <a:p>
            <a:r>
              <a:rPr lang="en-US" dirty="0" smtClean="0"/>
              <a:t> </a:t>
            </a:r>
          </a:p>
        </p:txBody>
      </p:sp>
      <p:pic>
        <p:nvPicPr>
          <p:cNvPr id="16388" name="Picture 7" descr="Woods%20er"/>
          <p:cNvPicPr>
            <a:picLocks noChangeAspect="1" noChangeArrowheads="1"/>
          </p:cNvPicPr>
          <p:nvPr/>
        </p:nvPicPr>
        <p:blipFill>
          <a:blip r:embed="rId3" cstate="print"/>
          <a:srcRect/>
          <a:stretch>
            <a:fillRect/>
          </a:stretch>
        </p:blipFill>
        <p:spPr bwMode="auto">
          <a:xfrm>
            <a:off x="3744912" y="4267200"/>
            <a:ext cx="1260475" cy="1676400"/>
          </a:xfrm>
          <a:prstGeom prst="rect">
            <a:avLst/>
          </a:prstGeom>
          <a:noFill/>
          <a:ln w="9525">
            <a:solidFill>
              <a:schemeClr val="tx1"/>
            </a:solidFill>
            <a:miter lim="800000"/>
            <a:headEnd/>
            <a:tailEnd/>
          </a:ln>
        </p:spPr>
      </p:pic>
      <p:pic>
        <p:nvPicPr>
          <p:cNvPr id="16389" name="Picture 11" descr="HPN%20Newspaper%20Article1"/>
          <p:cNvPicPr>
            <a:picLocks noChangeAspect="1" noChangeArrowheads="1"/>
          </p:cNvPicPr>
          <p:nvPr/>
        </p:nvPicPr>
        <p:blipFill>
          <a:blip r:embed="rId4" cstate="print"/>
          <a:srcRect/>
          <a:stretch>
            <a:fillRect/>
          </a:stretch>
        </p:blipFill>
        <p:spPr bwMode="auto">
          <a:xfrm>
            <a:off x="2506662" y="4267200"/>
            <a:ext cx="1119188" cy="1676400"/>
          </a:xfrm>
          <a:prstGeom prst="rect">
            <a:avLst/>
          </a:prstGeom>
          <a:noFill/>
          <a:ln w="6350">
            <a:solidFill>
              <a:schemeClr val="tx1"/>
            </a:solidFill>
            <a:miter lim="800000"/>
            <a:headEnd/>
            <a:tailEnd/>
          </a:ln>
        </p:spPr>
      </p:pic>
      <p:pic>
        <p:nvPicPr>
          <p:cNvPr id="16390" name="Picture 13" descr="cover_genetics06"/>
          <p:cNvPicPr>
            <a:picLocks noChangeAspect="1" noChangeArrowheads="1"/>
          </p:cNvPicPr>
          <p:nvPr/>
        </p:nvPicPr>
        <p:blipFill>
          <a:blip r:embed="rId5" cstate="print"/>
          <a:srcRect/>
          <a:stretch>
            <a:fillRect/>
          </a:stretch>
        </p:blipFill>
        <p:spPr bwMode="auto">
          <a:xfrm>
            <a:off x="6316662" y="4267200"/>
            <a:ext cx="1235075" cy="1676400"/>
          </a:xfrm>
          <a:prstGeom prst="rect">
            <a:avLst/>
          </a:prstGeom>
          <a:noFill/>
          <a:ln w="9525">
            <a:solidFill>
              <a:schemeClr val="tx1"/>
            </a:solidFill>
            <a:miter lim="800000"/>
            <a:headEnd/>
            <a:tailEnd/>
          </a:ln>
        </p:spPr>
      </p:pic>
      <p:pic>
        <p:nvPicPr>
          <p:cNvPr id="16391" name="Picture 15" descr="0582050707"/>
          <p:cNvPicPr>
            <a:picLocks noChangeAspect="1" noChangeArrowheads="1"/>
          </p:cNvPicPr>
          <p:nvPr/>
        </p:nvPicPr>
        <p:blipFill>
          <a:blip r:embed="rId6" cstate="print"/>
          <a:srcRect/>
          <a:stretch>
            <a:fillRect/>
          </a:stretch>
        </p:blipFill>
        <p:spPr bwMode="auto">
          <a:xfrm>
            <a:off x="5097462" y="4267200"/>
            <a:ext cx="1100138" cy="1676400"/>
          </a:xfrm>
          <a:prstGeom prst="rect">
            <a:avLst/>
          </a:prstGeom>
          <a:noFill/>
          <a:ln w="9525">
            <a:solidFill>
              <a:schemeClr val="tx1"/>
            </a:solidFill>
            <a:miter lim="800000"/>
            <a:headEnd/>
            <a:tailEnd/>
          </a:ln>
        </p:spPr>
      </p:pic>
      <p:pic>
        <p:nvPicPr>
          <p:cNvPr id="16392" name="Picture 19" descr="AnneFrankTheDiaryofaYoungGirl"/>
          <p:cNvPicPr>
            <a:picLocks noChangeAspect="1" noChangeArrowheads="1"/>
          </p:cNvPicPr>
          <p:nvPr/>
        </p:nvPicPr>
        <p:blipFill>
          <a:blip r:embed="rId7" cstate="print"/>
          <a:srcRect/>
          <a:stretch>
            <a:fillRect/>
          </a:stretch>
        </p:blipFill>
        <p:spPr bwMode="auto">
          <a:xfrm>
            <a:off x="7688262" y="4267200"/>
            <a:ext cx="998538" cy="1657350"/>
          </a:xfrm>
          <a:prstGeom prst="rect">
            <a:avLst/>
          </a:prstGeom>
          <a:noFill/>
          <a:ln w="9525">
            <a:solidFill>
              <a:schemeClr val="tx1"/>
            </a:solidFill>
            <a:miter lim="800000"/>
            <a:headEnd/>
            <a:tailEnd/>
          </a:ln>
        </p:spPr>
      </p:pic>
      <p:pic>
        <p:nvPicPr>
          <p:cNvPr id="16393" name="Picture 21" descr="bio"/>
          <p:cNvPicPr>
            <a:picLocks noChangeAspect="1" noChangeArrowheads="1"/>
          </p:cNvPicPr>
          <p:nvPr/>
        </p:nvPicPr>
        <p:blipFill>
          <a:blip r:embed="rId8" cstate="print"/>
          <a:srcRect/>
          <a:stretch>
            <a:fillRect/>
          </a:stretch>
        </p:blipFill>
        <p:spPr bwMode="auto">
          <a:xfrm>
            <a:off x="73025" y="4267200"/>
            <a:ext cx="1179512" cy="1676400"/>
          </a:xfrm>
          <a:prstGeom prst="rect">
            <a:avLst/>
          </a:prstGeom>
          <a:noFill/>
          <a:ln w="6350">
            <a:solidFill>
              <a:schemeClr val="tx1"/>
            </a:solidFill>
            <a:miter lim="800000"/>
            <a:headEnd/>
            <a:tailEnd/>
          </a:ln>
        </p:spPr>
      </p:pic>
      <p:pic>
        <p:nvPicPr>
          <p:cNvPr id="16394" name="Picture 23" descr="autobiographyCover"/>
          <p:cNvPicPr>
            <a:picLocks noChangeAspect="1" noChangeArrowheads="1"/>
          </p:cNvPicPr>
          <p:nvPr/>
        </p:nvPicPr>
        <p:blipFill>
          <a:blip r:embed="rId9" cstate="print"/>
          <a:srcRect/>
          <a:stretch>
            <a:fillRect/>
          </a:stretch>
        </p:blipFill>
        <p:spPr bwMode="auto">
          <a:xfrm>
            <a:off x="1363662" y="4267200"/>
            <a:ext cx="1046163" cy="1676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Oriel</Template>
  <TotalTime>977</TotalTime>
  <Words>1613</Words>
  <Application>Microsoft Office PowerPoint</Application>
  <PresentationFormat>On-screen Show (4:3)</PresentationFormat>
  <Paragraphs>133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Nonfiction Unit</vt:lpstr>
      <vt:lpstr>Nonfiction characteristics </vt:lpstr>
      <vt:lpstr>Objective vs. Subjective</vt:lpstr>
      <vt:lpstr>Connotation/Denotation</vt:lpstr>
      <vt:lpstr>Puppy</vt:lpstr>
      <vt:lpstr>Snake</vt:lpstr>
      <vt:lpstr>A good writer of nonfiction has a purpose</vt:lpstr>
      <vt:lpstr>Nonfiction Techniques:</vt:lpstr>
      <vt:lpstr>Types of Nonfiction</vt:lpstr>
      <vt:lpstr>Autobiography/Biography</vt:lpstr>
      <vt:lpstr>Memoir vs. Autobiography</vt:lpstr>
      <vt:lpstr>Essays</vt:lpstr>
      <vt:lpstr>Three methods/purposes of non-fiction writing:</vt:lpstr>
      <vt:lpstr>Persuasion (writing with opinions)</vt:lpstr>
      <vt:lpstr>Persuasion</vt:lpstr>
      <vt:lpstr>Nonfiction Narratives </vt:lpstr>
      <vt:lpstr>Fact vs. Opinion</vt:lpstr>
      <vt:lpstr>Rhetorical Devices</vt:lpstr>
      <vt:lpstr>Rhetorical Devices con.</vt:lpstr>
      <vt:lpstr>Persuasion</vt:lpstr>
      <vt:lpstr>Making Inferences about Tone</vt:lpstr>
      <vt:lpstr>What you can expect for non fiction questions on the eoc…</vt:lpstr>
      <vt:lpstr>What you can expect for non fiction questions on the eoc…</vt:lpstr>
      <vt:lpstr>What you can expect for non fiction questions on the eoc…</vt:lpstr>
      <vt:lpstr>What you can expect for non fiction questions on the eoc…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Nonfiction</dc:title>
  <dc:creator>faber</dc:creator>
  <cp:lastModifiedBy>gmarlowe</cp:lastModifiedBy>
  <cp:revision>78</cp:revision>
  <dcterms:created xsi:type="dcterms:W3CDTF">2007-01-03T02:00:00Z</dcterms:created>
  <dcterms:modified xsi:type="dcterms:W3CDTF">2013-04-08T18:17:11Z</dcterms:modified>
</cp:coreProperties>
</file>